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3" r:id="rId3"/>
    <p:sldId id="262" r:id="rId4"/>
    <p:sldId id="258" r:id="rId5"/>
    <p:sldId id="259" r:id="rId6"/>
    <p:sldId id="260" r:id="rId7"/>
    <p:sldId id="264" r:id="rId8"/>
    <p:sldId id="265"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812" autoAdjust="0"/>
  </p:normalViewPr>
  <p:slideViewPr>
    <p:cSldViewPr snapToGrid="0" snapToObjects="1">
      <p:cViewPr>
        <p:scale>
          <a:sx n="100" d="100"/>
          <a:sy n="100" d="100"/>
        </p:scale>
        <p:origin x="-1200" y="5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11/30/16</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11/30/16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11/30/16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11/30/16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11/30/16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11/30/16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11/30/16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11/30/16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11/30/16</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8"/>
            <a:ext cx="7272339" cy="960412"/>
          </a:xfrm>
        </p:spPr>
        <p:txBody>
          <a:bodyPr/>
          <a:lstStyle/>
          <a:p>
            <a:r>
              <a:rPr lang="en-US" dirty="0" smtClean="0">
                <a:solidFill>
                  <a:srgbClr val="FF0000"/>
                </a:solidFill>
              </a:rPr>
              <a:t>Rome’s Beginnings</a:t>
            </a:r>
            <a:endParaRPr lang="en-US" dirty="0">
              <a:solidFill>
                <a:srgbClr val="FF0000"/>
              </a:solidFill>
            </a:endParaRPr>
          </a:p>
        </p:txBody>
      </p:sp>
      <p:sp>
        <p:nvSpPr>
          <p:cNvPr id="3" name="Content Placeholder 2"/>
          <p:cNvSpPr>
            <a:spLocks noGrp="1"/>
          </p:cNvSpPr>
          <p:nvPr>
            <p:ph idx="1"/>
          </p:nvPr>
        </p:nvSpPr>
        <p:spPr>
          <a:xfrm>
            <a:off x="487100" y="1235049"/>
            <a:ext cx="8385081" cy="5392467"/>
          </a:xfrm>
        </p:spPr>
        <p:txBody>
          <a:bodyPr>
            <a:noAutofit/>
          </a:bodyPr>
          <a:lstStyle/>
          <a:p>
            <a:r>
              <a:rPr lang="en-US" sz="3200" dirty="0" smtClean="0"/>
              <a:t>Legend of </a:t>
            </a:r>
            <a:r>
              <a:rPr lang="en-US" sz="3200" dirty="0" smtClean="0">
                <a:solidFill>
                  <a:srgbClr val="FF0000"/>
                </a:solidFill>
              </a:rPr>
              <a:t>Romulus and Remus</a:t>
            </a:r>
            <a:r>
              <a:rPr lang="en-US" sz="3200" dirty="0" smtClean="0"/>
              <a:t>.  Rome named after Romulus.</a:t>
            </a:r>
          </a:p>
          <a:p>
            <a:r>
              <a:rPr lang="en-US" sz="3200" dirty="0" smtClean="0"/>
              <a:t>Greeks came to Southern Italy around </a:t>
            </a:r>
            <a:r>
              <a:rPr lang="en-US" sz="3200" dirty="0" smtClean="0">
                <a:solidFill>
                  <a:srgbClr val="FF0000"/>
                </a:solidFill>
              </a:rPr>
              <a:t>750 BC </a:t>
            </a:r>
            <a:r>
              <a:rPr lang="en-US" sz="3200" dirty="0" smtClean="0"/>
              <a:t>to form colonies.  *Remember Greece had little farmland.</a:t>
            </a:r>
          </a:p>
          <a:p>
            <a:r>
              <a:rPr lang="en-US" sz="3200" dirty="0" smtClean="0"/>
              <a:t>Romans learned to grow olives and grapes from the Greeks.  </a:t>
            </a:r>
          </a:p>
          <a:p>
            <a:r>
              <a:rPr lang="en-US" sz="3200" dirty="0" smtClean="0"/>
              <a:t>They also adopted Greek architecture, literature, religion and their </a:t>
            </a:r>
            <a:r>
              <a:rPr lang="en-US" sz="3200" dirty="0" smtClean="0">
                <a:solidFill>
                  <a:srgbClr val="FF0000"/>
                </a:solidFill>
                <a:latin typeface="Avenir Heavy"/>
                <a:cs typeface="Avenir Heavy"/>
              </a:rPr>
              <a:t>ALPHABET</a:t>
            </a:r>
            <a:r>
              <a:rPr lang="en-US" sz="3200" dirty="0" smtClean="0"/>
              <a:t>.</a:t>
            </a:r>
          </a:p>
        </p:txBody>
      </p:sp>
    </p:spTree>
    <p:extLst>
      <p:ext uri="{BB962C8B-B14F-4D97-AF65-F5344CB8AC3E}">
        <p14:creationId xmlns:p14="http://schemas.microsoft.com/office/powerpoint/2010/main" val="29047237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Political Structure in the Roman Republic</a:t>
            </a:r>
            <a:endParaRPr lang="en-US" dirty="0"/>
          </a:p>
        </p:txBody>
      </p:sp>
      <p:sp>
        <p:nvSpPr>
          <p:cNvPr id="3" name="Content Placeholder 2"/>
          <p:cNvSpPr>
            <a:spLocks noGrp="1"/>
          </p:cNvSpPr>
          <p:nvPr>
            <p:ph idx="1"/>
          </p:nvPr>
        </p:nvSpPr>
        <p:spPr>
          <a:xfrm>
            <a:off x="1089024" y="1801906"/>
            <a:ext cx="7272339" cy="5157694"/>
          </a:xfrm>
        </p:spPr>
        <p:txBody>
          <a:bodyPr>
            <a:normAutofit fontScale="92500" lnSpcReduction="10000"/>
          </a:bodyPr>
          <a:lstStyle/>
          <a:p>
            <a:r>
              <a:rPr lang="en-US" sz="3200" b="1" dirty="0" smtClean="0">
                <a:solidFill>
                  <a:srgbClr val="0000FF"/>
                </a:solidFill>
              </a:rPr>
              <a:t>Consuls</a:t>
            </a:r>
            <a:r>
              <a:rPr lang="en-US" sz="3200" dirty="0" smtClean="0">
                <a:solidFill>
                  <a:srgbClr val="FF0000"/>
                </a:solidFill>
              </a:rPr>
              <a:t> were elected from the Senate, but not by the senate.</a:t>
            </a:r>
          </a:p>
          <a:p>
            <a:r>
              <a:rPr lang="en-US" sz="3200" b="1" dirty="0" smtClean="0">
                <a:solidFill>
                  <a:srgbClr val="0000FF"/>
                </a:solidFill>
              </a:rPr>
              <a:t>Senate</a:t>
            </a:r>
            <a:r>
              <a:rPr lang="en-US" sz="3200" dirty="0" smtClean="0">
                <a:solidFill>
                  <a:srgbClr val="FF0000"/>
                </a:solidFill>
              </a:rPr>
              <a:t> was composed of 300 lawmakers who were elected for a </a:t>
            </a:r>
            <a:r>
              <a:rPr lang="en-US" sz="3200" dirty="0" smtClean="0">
                <a:solidFill>
                  <a:srgbClr val="0000FF"/>
                </a:solidFill>
              </a:rPr>
              <a:t>life term</a:t>
            </a:r>
            <a:r>
              <a:rPr lang="en-US" sz="3200" dirty="0" smtClean="0">
                <a:solidFill>
                  <a:srgbClr val="FF0000"/>
                </a:solidFill>
              </a:rPr>
              <a:t>.</a:t>
            </a:r>
          </a:p>
          <a:p>
            <a:r>
              <a:rPr lang="en-US" sz="3200" b="1" dirty="0" smtClean="0">
                <a:solidFill>
                  <a:srgbClr val="0000FF"/>
                </a:solidFill>
              </a:rPr>
              <a:t>Assembly</a:t>
            </a:r>
            <a:r>
              <a:rPr lang="en-US" sz="3200" dirty="0" smtClean="0">
                <a:solidFill>
                  <a:srgbClr val="FF0000"/>
                </a:solidFill>
              </a:rPr>
              <a:t>: allowed plebeians or common citizens into its membership.</a:t>
            </a:r>
          </a:p>
          <a:p>
            <a:r>
              <a:rPr lang="en-US" sz="3200" dirty="0" smtClean="0">
                <a:solidFill>
                  <a:srgbClr val="FF0000"/>
                </a:solidFill>
              </a:rPr>
              <a:t>Assembly discussed matters at the </a:t>
            </a:r>
            <a:r>
              <a:rPr lang="en-US" sz="3200" b="1" dirty="0" smtClean="0">
                <a:solidFill>
                  <a:srgbClr val="0000FF"/>
                </a:solidFill>
              </a:rPr>
              <a:t>forum.</a:t>
            </a:r>
          </a:p>
          <a:p>
            <a:r>
              <a:rPr lang="en-US" sz="3200" b="1" dirty="0" smtClean="0">
                <a:solidFill>
                  <a:srgbClr val="0000FF"/>
                </a:solidFill>
              </a:rPr>
              <a:t>Forum:</a:t>
            </a:r>
            <a:r>
              <a:rPr lang="en-US" sz="3200" b="1" dirty="0" smtClean="0">
                <a:solidFill>
                  <a:srgbClr val="FF0000"/>
                </a:solidFill>
              </a:rPr>
              <a:t> marketplace and business center of Rome.</a:t>
            </a:r>
          </a:p>
        </p:txBody>
      </p:sp>
    </p:spTree>
    <p:extLst>
      <p:ext uri="{BB962C8B-B14F-4D97-AF65-F5344CB8AC3E}">
        <p14:creationId xmlns:p14="http://schemas.microsoft.com/office/powerpoint/2010/main" val="16949186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Political Structure in the Roman Republic</a:t>
            </a:r>
            <a:endParaRPr lang="en-US" dirty="0"/>
          </a:p>
        </p:txBody>
      </p:sp>
      <p:sp>
        <p:nvSpPr>
          <p:cNvPr id="3" name="Content Placeholder 2"/>
          <p:cNvSpPr>
            <a:spLocks noGrp="1"/>
          </p:cNvSpPr>
          <p:nvPr>
            <p:ph idx="1"/>
          </p:nvPr>
        </p:nvSpPr>
        <p:spPr/>
        <p:txBody>
          <a:bodyPr>
            <a:normAutofit/>
          </a:bodyPr>
          <a:lstStyle/>
          <a:p>
            <a:r>
              <a:rPr lang="en-US" sz="3200" dirty="0" smtClean="0">
                <a:solidFill>
                  <a:srgbClr val="FF0000"/>
                </a:solidFill>
              </a:rPr>
              <a:t>Assembly was in charge of choosing the consuls.</a:t>
            </a:r>
          </a:p>
          <a:p>
            <a:r>
              <a:rPr lang="en-US" sz="3200" b="1" dirty="0" smtClean="0">
                <a:solidFill>
                  <a:srgbClr val="0000FF"/>
                </a:solidFill>
              </a:rPr>
              <a:t>471 BC</a:t>
            </a:r>
            <a:r>
              <a:rPr lang="en-US" sz="3200" dirty="0" smtClean="0">
                <a:solidFill>
                  <a:srgbClr val="FF0000"/>
                </a:solidFill>
              </a:rPr>
              <a:t>:  Plebeians were allowed to create their own body of representatives called </a:t>
            </a:r>
            <a:r>
              <a:rPr lang="en-US" sz="3200" b="1" dirty="0" smtClean="0">
                <a:solidFill>
                  <a:srgbClr val="0000FF"/>
                </a:solidFill>
              </a:rPr>
              <a:t>The Council of the Plebs</a:t>
            </a:r>
            <a:r>
              <a:rPr lang="en-US" sz="3200"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25077209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Political Structure in the Roman Republic</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solidFill>
                  <a:srgbClr val="FF0000"/>
                </a:solidFill>
              </a:rPr>
              <a:t>The Assembly elected </a:t>
            </a:r>
            <a:r>
              <a:rPr lang="en-US" sz="3200" b="1" dirty="0" smtClean="0">
                <a:solidFill>
                  <a:srgbClr val="0000FF"/>
                </a:solidFill>
              </a:rPr>
              <a:t>tribunes</a:t>
            </a:r>
            <a:r>
              <a:rPr lang="en-US" sz="3200" dirty="0" smtClean="0">
                <a:solidFill>
                  <a:srgbClr val="FF0000"/>
                </a:solidFill>
              </a:rPr>
              <a:t> who brought the concerns of the plebeians to the attention of the government.</a:t>
            </a:r>
          </a:p>
          <a:p>
            <a:r>
              <a:rPr lang="en-US" sz="3200" dirty="0" smtClean="0">
                <a:solidFill>
                  <a:srgbClr val="FF0000"/>
                </a:solidFill>
              </a:rPr>
              <a:t>Tribunes won the right to veto.</a:t>
            </a:r>
          </a:p>
          <a:p>
            <a:r>
              <a:rPr lang="en-US" sz="3200" b="1" dirty="0" smtClean="0">
                <a:solidFill>
                  <a:srgbClr val="0000FF"/>
                </a:solidFill>
              </a:rPr>
              <a:t>455 BC</a:t>
            </a:r>
            <a:r>
              <a:rPr lang="en-US" sz="3200" dirty="0" smtClean="0">
                <a:solidFill>
                  <a:srgbClr val="FF0000"/>
                </a:solidFill>
              </a:rPr>
              <a:t>: Patricians could now marry plebeians.</a:t>
            </a:r>
          </a:p>
          <a:p>
            <a:r>
              <a:rPr lang="en-US" sz="3200" b="1" dirty="0" smtClean="0">
                <a:solidFill>
                  <a:srgbClr val="0000FF"/>
                </a:solidFill>
                <a:latin typeface="Arial"/>
                <a:cs typeface="Arial"/>
              </a:rPr>
              <a:t>300s</a:t>
            </a:r>
            <a:r>
              <a:rPr lang="en-US" sz="3200" b="1" dirty="0" smtClean="0">
                <a:solidFill>
                  <a:srgbClr val="0000FF"/>
                </a:solidFill>
              </a:rPr>
              <a:t> BC</a:t>
            </a:r>
            <a:r>
              <a:rPr lang="en-US" sz="3200" dirty="0" smtClean="0">
                <a:solidFill>
                  <a:srgbClr val="FF0000"/>
                </a:solidFill>
              </a:rPr>
              <a:t>: Plebeians were allowed to become consuls.</a:t>
            </a:r>
            <a:endParaRPr lang="en-US" sz="3200" dirty="0">
              <a:solidFill>
                <a:srgbClr val="FF0000"/>
              </a:solidFill>
            </a:endParaRPr>
          </a:p>
        </p:txBody>
      </p:sp>
    </p:spTree>
    <p:extLst>
      <p:ext uri="{BB962C8B-B14F-4D97-AF65-F5344CB8AC3E}">
        <p14:creationId xmlns:p14="http://schemas.microsoft.com/office/powerpoint/2010/main" val="25944414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Rome’s Beginnings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3200" b="1" dirty="0" smtClean="0">
                <a:solidFill>
                  <a:srgbClr val="008000"/>
                </a:solidFill>
              </a:rPr>
              <a:t>Historians are not sure how Rome began.  They think that </a:t>
            </a:r>
            <a:r>
              <a:rPr lang="en-US" sz="3200" b="1" dirty="0" err="1" smtClean="0">
                <a:solidFill>
                  <a:srgbClr val="008000"/>
                </a:solidFill>
              </a:rPr>
              <a:t>Latins</a:t>
            </a:r>
            <a:r>
              <a:rPr lang="en-US" sz="3200" b="1" dirty="0" smtClean="0">
                <a:solidFill>
                  <a:srgbClr val="008000"/>
                </a:solidFill>
              </a:rPr>
              <a:t> (from Latium) arrived around </a:t>
            </a:r>
            <a:r>
              <a:rPr lang="en-US" sz="3200" b="1" dirty="0" smtClean="0">
                <a:solidFill>
                  <a:srgbClr val="FF0000"/>
                </a:solidFill>
              </a:rPr>
              <a:t>1000 BC </a:t>
            </a:r>
            <a:r>
              <a:rPr lang="en-US" sz="3200" b="1" dirty="0" smtClean="0">
                <a:solidFill>
                  <a:srgbClr val="008000"/>
                </a:solidFill>
              </a:rPr>
              <a:t>and were shepherds and farmers.</a:t>
            </a:r>
          </a:p>
          <a:p>
            <a:r>
              <a:rPr lang="en-US" sz="3200" b="1" dirty="0" smtClean="0">
                <a:solidFill>
                  <a:srgbClr val="0000FF"/>
                </a:solidFill>
              </a:rPr>
              <a:t>They may have banded together between </a:t>
            </a:r>
            <a:r>
              <a:rPr lang="en-US" sz="3200" b="1" dirty="0" smtClean="0">
                <a:solidFill>
                  <a:srgbClr val="FF0000"/>
                </a:solidFill>
              </a:rPr>
              <a:t>800 and 700 BC </a:t>
            </a:r>
            <a:r>
              <a:rPr lang="en-US" sz="3200" b="1" dirty="0" smtClean="0">
                <a:solidFill>
                  <a:srgbClr val="0000FF"/>
                </a:solidFill>
              </a:rPr>
              <a:t>for protection.</a:t>
            </a:r>
            <a:endParaRPr lang="en-US" sz="3200" b="1" dirty="0">
              <a:solidFill>
                <a:srgbClr val="0000FF"/>
              </a:solidFill>
            </a:endParaRPr>
          </a:p>
        </p:txBody>
      </p:sp>
    </p:spTree>
    <p:extLst>
      <p:ext uri="{BB962C8B-B14F-4D97-AF65-F5344CB8AC3E}">
        <p14:creationId xmlns:p14="http://schemas.microsoft.com/office/powerpoint/2010/main" val="10527642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Etruscans</a:t>
            </a:r>
            <a:endParaRPr lang="en-US" dirty="0">
              <a:solidFill>
                <a:srgbClr val="FF0000"/>
              </a:solidFill>
            </a:endParaRPr>
          </a:p>
        </p:txBody>
      </p:sp>
      <p:sp>
        <p:nvSpPr>
          <p:cNvPr id="3" name="Content Placeholder 2"/>
          <p:cNvSpPr>
            <a:spLocks noGrp="1"/>
          </p:cNvSpPr>
          <p:nvPr>
            <p:ph idx="1"/>
          </p:nvPr>
        </p:nvSpPr>
        <p:spPr>
          <a:xfrm>
            <a:off x="803048" y="1613646"/>
            <a:ext cx="8011796" cy="4996924"/>
          </a:xfrm>
        </p:spPr>
        <p:txBody>
          <a:bodyPr>
            <a:normAutofit fontScale="92500"/>
          </a:bodyPr>
          <a:lstStyle/>
          <a:p>
            <a:r>
              <a:rPr lang="en-US" sz="3200" b="1" dirty="0"/>
              <a:t>Etruscans </a:t>
            </a:r>
            <a:r>
              <a:rPr lang="en-US" sz="3200" dirty="0"/>
              <a:t>lived in Etruria, north of </a:t>
            </a:r>
            <a:r>
              <a:rPr lang="en-US" sz="3200" dirty="0" smtClean="0"/>
              <a:t>Rome.</a:t>
            </a:r>
          </a:p>
          <a:p>
            <a:r>
              <a:rPr lang="en-US" sz="3200" dirty="0" smtClean="0"/>
              <a:t>Around </a:t>
            </a:r>
            <a:r>
              <a:rPr lang="en-US" sz="3200" dirty="0" smtClean="0">
                <a:solidFill>
                  <a:srgbClr val="FF0000"/>
                </a:solidFill>
              </a:rPr>
              <a:t>650 BC</a:t>
            </a:r>
            <a:r>
              <a:rPr lang="en-US" sz="3200" dirty="0" smtClean="0"/>
              <a:t>, they moved south and </a:t>
            </a:r>
            <a:r>
              <a:rPr lang="en-US" sz="3200" dirty="0" smtClean="0">
                <a:solidFill>
                  <a:srgbClr val="FF0000"/>
                </a:solidFill>
              </a:rPr>
              <a:t>conquered Rome</a:t>
            </a:r>
            <a:r>
              <a:rPr lang="en-US" sz="3200" dirty="0" smtClean="0"/>
              <a:t>.  </a:t>
            </a:r>
            <a:endParaRPr lang="en-US" sz="3200" dirty="0"/>
          </a:p>
          <a:p>
            <a:r>
              <a:rPr lang="en-US" sz="3200" dirty="0" smtClean="0"/>
              <a:t>The Etruscans </a:t>
            </a:r>
            <a:r>
              <a:rPr lang="en-US" sz="3200" dirty="0" smtClean="0">
                <a:solidFill>
                  <a:srgbClr val="FF0000"/>
                </a:solidFill>
              </a:rPr>
              <a:t>ruled for 100 years</a:t>
            </a:r>
            <a:r>
              <a:rPr lang="en-US" sz="3200" dirty="0" smtClean="0"/>
              <a:t>.</a:t>
            </a:r>
          </a:p>
          <a:p>
            <a:r>
              <a:rPr lang="en-US" sz="3200" dirty="0" smtClean="0"/>
              <a:t>They turned Rome into a true city---from huts to brick buildings, streets, and temples.</a:t>
            </a:r>
          </a:p>
          <a:p>
            <a:r>
              <a:rPr lang="en-US" sz="3200" dirty="0" smtClean="0"/>
              <a:t> The Etruscan army served as a model for the later Roman army.</a:t>
            </a:r>
            <a:endParaRPr lang="en-US" sz="3200" dirty="0"/>
          </a:p>
          <a:p>
            <a:endParaRPr lang="en-US" dirty="0"/>
          </a:p>
        </p:txBody>
      </p:sp>
    </p:spTree>
    <p:extLst>
      <p:ext uri="{BB962C8B-B14F-4D97-AF65-F5344CB8AC3E}">
        <p14:creationId xmlns:p14="http://schemas.microsoft.com/office/powerpoint/2010/main" val="10173024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How Did Rome Become So Strong?</a:t>
            </a:r>
            <a:endParaRPr lang="en-US" dirty="0">
              <a:solidFill>
                <a:srgbClr val="0000FF"/>
              </a:solidFill>
            </a:endParaRPr>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sz="4000" b="1" dirty="0" smtClean="0">
                <a:solidFill>
                  <a:srgbClr val="008000"/>
                </a:solidFill>
              </a:rPr>
              <a:t>509 BC: </a:t>
            </a:r>
            <a:r>
              <a:rPr lang="en-US" sz="4000" dirty="0" smtClean="0">
                <a:solidFill>
                  <a:srgbClr val="0000FF"/>
                </a:solidFill>
              </a:rPr>
              <a:t>After the Romans revolted against the Etruscan “</a:t>
            </a:r>
            <a:r>
              <a:rPr lang="en-US" sz="4000" dirty="0" err="1" smtClean="0">
                <a:solidFill>
                  <a:srgbClr val="0000FF"/>
                </a:solidFill>
              </a:rPr>
              <a:t>Tarquin</a:t>
            </a:r>
            <a:r>
              <a:rPr lang="en-US" sz="4000" dirty="0" smtClean="0">
                <a:solidFill>
                  <a:srgbClr val="0000FF"/>
                </a:solidFill>
              </a:rPr>
              <a:t> Dynasty,” they continued to fight for more than 200 years against their neighbors.  </a:t>
            </a:r>
          </a:p>
          <a:p>
            <a:r>
              <a:rPr lang="en-US" sz="4000" dirty="0" smtClean="0">
                <a:solidFill>
                  <a:srgbClr val="008000"/>
                </a:solidFill>
              </a:rPr>
              <a:t>Eventually, they conquered the </a:t>
            </a:r>
            <a:r>
              <a:rPr lang="en-US" sz="4000" dirty="0" err="1" smtClean="0">
                <a:solidFill>
                  <a:srgbClr val="008000"/>
                </a:solidFill>
              </a:rPr>
              <a:t>Latins</a:t>
            </a:r>
            <a:r>
              <a:rPr lang="en-US" sz="4000" dirty="0" smtClean="0">
                <a:solidFill>
                  <a:srgbClr val="008000"/>
                </a:solidFill>
              </a:rPr>
              <a:t>, Etruscans, and the Southern Italians making them the dominant force in Italy.</a:t>
            </a:r>
            <a:endParaRPr lang="en-US" sz="4000" dirty="0">
              <a:solidFill>
                <a:srgbClr val="008000"/>
              </a:solidFill>
            </a:endParaRPr>
          </a:p>
        </p:txBody>
      </p:sp>
    </p:spTree>
    <p:extLst>
      <p:ext uri="{BB962C8B-B14F-4D97-AF65-F5344CB8AC3E}">
        <p14:creationId xmlns:p14="http://schemas.microsoft.com/office/powerpoint/2010/main" val="23972495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69"/>
            <a:ext cx="9144000" cy="1103731"/>
          </a:xfrm>
        </p:spPr>
        <p:txBody>
          <a:bodyPr/>
          <a:lstStyle/>
          <a:p>
            <a:r>
              <a:rPr lang="en-US" sz="4400" dirty="0" smtClean="0">
                <a:solidFill>
                  <a:srgbClr val="0000FF"/>
                </a:solidFill>
              </a:rPr>
              <a:t>How Did Rome Become So Strong?</a:t>
            </a:r>
            <a:endParaRPr lang="en-US" sz="4400" dirty="0">
              <a:solidFill>
                <a:srgbClr val="0000FF"/>
              </a:solidFill>
            </a:endParaRPr>
          </a:p>
        </p:txBody>
      </p:sp>
      <p:sp>
        <p:nvSpPr>
          <p:cNvPr id="3" name="Content Placeholder 2"/>
          <p:cNvSpPr>
            <a:spLocks noGrp="1"/>
          </p:cNvSpPr>
          <p:nvPr>
            <p:ph idx="1"/>
          </p:nvPr>
        </p:nvSpPr>
        <p:spPr>
          <a:xfrm>
            <a:off x="412357" y="1219200"/>
            <a:ext cx="8521857" cy="5486400"/>
          </a:xfrm>
        </p:spPr>
        <p:txBody>
          <a:bodyPr>
            <a:normAutofit fontScale="92500" lnSpcReduction="20000"/>
          </a:bodyPr>
          <a:lstStyle/>
          <a:p>
            <a:r>
              <a:rPr lang="en-US" sz="4000" b="1" dirty="0" smtClean="0">
                <a:solidFill>
                  <a:srgbClr val="008000"/>
                </a:solidFill>
              </a:rPr>
              <a:t>Every Roman male citizen had to serve in the army.  </a:t>
            </a:r>
            <a:r>
              <a:rPr lang="en-US" sz="4000" dirty="0" smtClean="0">
                <a:solidFill>
                  <a:schemeClr val="accent4">
                    <a:lumMod val="75000"/>
                  </a:schemeClr>
                </a:solidFill>
              </a:rPr>
              <a:t>Deserters were put to death.</a:t>
            </a:r>
          </a:p>
          <a:p>
            <a:r>
              <a:rPr lang="en-US" sz="4000" dirty="0" smtClean="0">
                <a:solidFill>
                  <a:schemeClr val="accent4">
                    <a:lumMod val="75000"/>
                  </a:schemeClr>
                </a:solidFill>
              </a:rPr>
              <a:t>Romans stopped marching shoulder to shoulder like the Greeks and began forming </a:t>
            </a:r>
            <a:r>
              <a:rPr lang="en-US" sz="4000" b="1" dirty="0" smtClean="0">
                <a:solidFill>
                  <a:srgbClr val="0000FF"/>
                </a:solidFill>
              </a:rPr>
              <a:t>legions</a:t>
            </a:r>
            <a:r>
              <a:rPr lang="en-US" sz="4000" b="1" dirty="0" smtClean="0"/>
              <a:t>.  </a:t>
            </a:r>
          </a:p>
          <a:p>
            <a:r>
              <a:rPr lang="en-US" sz="4000" b="1" dirty="0" smtClean="0">
                <a:solidFill>
                  <a:srgbClr val="0000FF"/>
                </a:solidFill>
              </a:rPr>
              <a:t>They formed </a:t>
            </a:r>
            <a:r>
              <a:rPr lang="en-US" sz="4000" b="1" dirty="0" smtClean="0">
                <a:solidFill>
                  <a:srgbClr val="FF0000"/>
                </a:solidFill>
              </a:rPr>
              <a:t>legions</a:t>
            </a:r>
            <a:r>
              <a:rPr lang="en-US" sz="4000" b="1" dirty="0" smtClean="0">
                <a:solidFill>
                  <a:srgbClr val="0000FF"/>
                </a:solidFill>
              </a:rPr>
              <a:t>: </a:t>
            </a:r>
            <a:r>
              <a:rPr lang="en-US" sz="4000" b="1" dirty="0" smtClean="0">
                <a:solidFill>
                  <a:srgbClr val="008000"/>
                </a:solidFill>
              </a:rPr>
              <a:t>small groups of soldiers (6000 men broken down into groups of 60 to 120 soldiers).  They could cut quickly into enemy lines.</a:t>
            </a:r>
            <a:endParaRPr lang="en-US" sz="4000" b="1" dirty="0">
              <a:solidFill>
                <a:srgbClr val="008000"/>
              </a:solidFill>
            </a:endParaRPr>
          </a:p>
        </p:txBody>
      </p:sp>
    </p:spTree>
    <p:extLst>
      <p:ext uri="{BB962C8B-B14F-4D97-AF65-F5344CB8AC3E}">
        <p14:creationId xmlns:p14="http://schemas.microsoft.com/office/powerpoint/2010/main" val="36430679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022355" cy="1088701"/>
          </a:xfrm>
        </p:spPr>
        <p:txBody>
          <a:bodyPr/>
          <a:lstStyle/>
          <a:p>
            <a:r>
              <a:rPr lang="en-US" sz="4400" dirty="0" smtClean="0">
                <a:solidFill>
                  <a:srgbClr val="FF0000"/>
                </a:solidFill>
              </a:rPr>
              <a:t>How Did Rome Become So Strong?</a:t>
            </a:r>
            <a:endParaRPr lang="en-US" sz="4400" dirty="0">
              <a:solidFill>
                <a:srgbClr val="FF0000"/>
              </a:solidFill>
            </a:endParaRPr>
          </a:p>
        </p:txBody>
      </p:sp>
      <p:sp>
        <p:nvSpPr>
          <p:cNvPr id="3" name="Content Placeholder 2"/>
          <p:cNvSpPr>
            <a:spLocks noGrp="1"/>
          </p:cNvSpPr>
          <p:nvPr>
            <p:ph idx="1"/>
          </p:nvPr>
        </p:nvSpPr>
        <p:spPr>
          <a:xfrm>
            <a:off x="0" y="956738"/>
            <a:ext cx="9144000" cy="5901262"/>
          </a:xfrm>
        </p:spPr>
        <p:txBody>
          <a:bodyPr>
            <a:normAutofit fontScale="92500" lnSpcReduction="20000"/>
          </a:bodyPr>
          <a:lstStyle/>
          <a:p>
            <a:r>
              <a:rPr lang="en-US" sz="4000" dirty="0" smtClean="0">
                <a:solidFill>
                  <a:srgbClr val="0000FF"/>
                </a:solidFill>
              </a:rPr>
              <a:t>Romans were great planners.  They </a:t>
            </a:r>
            <a:r>
              <a:rPr lang="en-US" sz="3600" dirty="0" smtClean="0">
                <a:solidFill>
                  <a:srgbClr val="0000FF"/>
                </a:solidFill>
              </a:rPr>
              <a:t>planned military settlements in each conquered region.</a:t>
            </a:r>
          </a:p>
          <a:p>
            <a:r>
              <a:rPr lang="en-US" sz="3600" dirty="0" smtClean="0">
                <a:solidFill>
                  <a:srgbClr val="008000"/>
                </a:solidFill>
              </a:rPr>
              <a:t>To rule their new conquered nations, the Romans set up the </a:t>
            </a:r>
            <a:r>
              <a:rPr lang="en-US" sz="3600" dirty="0" smtClean="0">
                <a:solidFill>
                  <a:srgbClr val="0000FF"/>
                </a:solidFill>
              </a:rPr>
              <a:t>Roman Confederation </a:t>
            </a:r>
            <a:r>
              <a:rPr lang="en-US" sz="3600" dirty="0" smtClean="0">
                <a:solidFill>
                  <a:srgbClr val="008000"/>
                </a:solidFill>
              </a:rPr>
              <a:t>which gave citizenship to some conquered peoples.</a:t>
            </a:r>
          </a:p>
          <a:p>
            <a:r>
              <a:rPr lang="en-US" sz="3600" dirty="0" smtClean="0">
                <a:solidFill>
                  <a:srgbClr val="0000FF"/>
                </a:solidFill>
              </a:rPr>
              <a:t>Rome also allowed other people to become allies where they could continue to rule their own local affairs as long as they provided soldiers and paid taxes to the Roman government.</a:t>
            </a:r>
          </a:p>
          <a:p>
            <a:r>
              <a:rPr lang="en-US" sz="3600" dirty="0" smtClean="0">
                <a:solidFill>
                  <a:srgbClr val="0000FF"/>
                </a:solidFill>
              </a:rPr>
              <a:t>Rome would use military force against those who tried to rebel.</a:t>
            </a:r>
            <a:endParaRPr lang="en-US" sz="3600" dirty="0">
              <a:solidFill>
                <a:srgbClr val="0000FF"/>
              </a:solidFill>
            </a:endParaRPr>
          </a:p>
        </p:txBody>
      </p:sp>
    </p:spTree>
    <p:extLst>
      <p:ext uri="{BB962C8B-B14F-4D97-AF65-F5344CB8AC3E}">
        <p14:creationId xmlns:p14="http://schemas.microsoft.com/office/powerpoint/2010/main" val="15724751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Political Structure of the Roman Republic</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3200" dirty="0" smtClean="0">
                <a:solidFill>
                  <a:srgbClr val="0000FF"/>
                </a:solidFill>
              </a:rPr>
              <a:t>509 BC:  Etruscans overthrown by the Roman army and formed a </a:t>
            </a:r>
            <a:r>
              <a:rPr lang="en-US" sz="3200" dirty="0" smtClean="0">
                <a:solidFill>
                  <a:srgbClr val="FF0000"/>
                </a:solidFill>
              </a:rPr>
              <a:t>REPUBLIC</a:t>
            </a:r>
            <a:r>
              <a:rPr lang="en-US" sz="3200" dirty="0" smtClean="0">
                <a:solidFill>
                  <a:srgbClr val="0000FF"/>
                </a:solidFill>
              </a:rPr>
              <a:t>.</a:t>
            </a:r>
          </a:p>
          <a:p>
            <a:r>
              <a:rPr lang="en-US" sz="3200" dirty="0" smtClean="0">
                <a:solidFill>
                  <a:srgbClr val="0000FF"/>
                </a:solidFill>
              </a:rPr>
              <a:t>A </a:t>
            </a:r>
            <a:r>
              <a:rPr lang="en-US" sz="3200" b="1" dirty="0" smtClean="0">
                <a:solidFill>
                  <a:srgbClr val="FF0000"/>
                </a:solidFill>
              </a:rPr>
              <a:t>republic</a:t>
            </a:r>
            <a:r>
              <a:rPr lang="en-US" sz="3200" dirty="0" smtClean="0">
                <a:solidFill>
                  <a:srgbClr val="0000FF"/>
                </a:solidFill>
              </a:rPr>
              <a:t> is a system of government where citizens choose representatives to govern on their behalf.</a:t>
            </a:r>
          </a:p>
        </p:txBody>
      </p:sp>
    </p:spTree>
    <p:extLst>
      <p:ext uri="{BB962C8B-B14F-4D97-AF65-F5344CB8AC3E}">
        <p14:creationId xmlns:p14="http://schemas.microsoft.com/office/powerpoint/2010/main" val="23744297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66700"/>
            <a:ext cx="7272339" cy="1346946"/>
          </a:xfrm>
        </p:spPr>
        <p:txBody>
          <a:bodyPr/>
          <a:lstStyle/>
          <a:p>
            <a:r>
              <a:rPr lang="en-US" sz="4000" dirty="0">
                <a:solidFill>
                  <a:srgbClr val="0000FF"/>
                </a:solidFill>
              </a:rPr>
              <a:t>SOCIAL CLASSES in the Roman </a:t>
            </a:r>
            <a:r>
              <a:rPr lang="en-US" sz="4000" dirty="0" smtClean="0">
                <a:solidFill>
                  <a:srgbClr val="0000FF"/>
                </a:solidFill>
              </a:rPr>
              <a:t>Republic</a:t>
            </a:r>
            <a:br>
              <a:rPr lang="en-US" sz="4000" dirty="0" smtClean="0">
                <a:solidFill>
                  <a:srgbClr val="0000FF"/>
                </a:solidFill>
              </a:rPr>
            </a:br>
            <a:endParaRPr lang="en-US" sz="4000" dirty="0"/>
          </a:p>
        </p:txBody>
      </p:sp>
      <p:sp>
        <p:nvSpPr>
          <p:cNvPr id="3" name="Content Placeholder 2"/>
          <p:cNvSpPr>
            <a:spLocks noGrp="1"/>
          </p:cNvSpPr>
          <p:nvPr>
            <p:ph idx="1"/>
          </p:nvPr>
        </p:nvSpPr>
        <p:spPr>
          <a:xfrm>
            <a:off x="1089024" y="1409700"/>
            <a:ext cx="7272339" cy="4716463"/>
          </a:xfrm>
        </p:spPr>
        <p:txBody>
          <a:bodyPr>
            <a:normAutofit/>
          </a:bodyPr>
          <a:lstStyle/>
          <a:p>
            <a:pPr marL="0" indent="0" algn="ctr">
              <a:buNone/>
            </a:pPr>
            <a:r>
              <a:rPr lang="en-US" sz="3200" b="1" u="sng" dirty="0" smtClean="0">
                <a:solidFill>
                  <a:srgbClr val="FF0000"/>
                </a:solidFill>
              </a:rPr>
              <a:t>Two Social Classes</a:t>
            </a:r>
          </a:p>
          <a:p>
            <a:pPr marL="514350" indent="-514350">
              <a:buFont typeface="+mj-lt"/>
              <a:buAutoNum type="alphaLcPeriod"/>
            </a:pPr>
            <a:r>
              <a:rPr lang="en-US" sz="3200" b="1" dirty="0" smtClean="0">
                <a:solidFill>
                  <a:srgbClr val="0000FF"/>
                </a:solidFill>
              </a:rPr>
              <a:t>Patricians: </a:t>
            </a:r>
            <a:r>
              <a:rPr lang="en-US" sz="3200" b="1" dirty="0" smtClean="0">
                <a:solidFill>
                  <a:srgbClr val="008000"/>
                </a:solidFill>
              </a:rPr>
              <a:t>wealthy landowners</a:t>
            </a:r>
          </a:p>
          <a:p>
            <a:pPr marL="514350" indent="-514350">
              <a:buFont typeface="+mj-lt"/>
              <a:buAutoNum type="alphaLcPeriod"/>
            </a:pPr>
            <a:r>
              <a:rPr lang="en-US" sz="3200" b="1" dirty="0" smtClean="0">
                <a:solidFill>
                  <a:srgbClr val="0000FF"/>
                </a:solidFill>
              </a:rPr>
              <a:t>Plebeians: </a:t>
            </a:r>
            <a:r>
              <a:rPr lang="en-US" sz="3200" b="1" dirty="0" smtClean="0">
                <a:solidFill>
                  <a:srgbClr val="008000"/>
                </a:solidFill>
              </a:rPr>
              <a:t>commoners </a:t>
            </a:r>
            <a:r>
              <a:rPr lang="en-US" sz="3200" b="1" dirty="0" smtClean="0">
                <a:solidFill>
                  <a:srgbClr val="FF0000"/>
                </a:solidFill>
              </a:rPr>
              <a:t>(artisans, shopkeepers, and owners of small farms</a:t>
            </a:r>
            <a:r>
              <a:rPr lang="en-US" sz="3200" b="1" dirty="0" smtClean="0">
                <a:solidFill>
                  <a:srgbClr val="FF0000"/>
                </a:solidFill>
              </a:rPr>
              <a:t>.</a:t>
            </a:r>
          </a:p>
          <a:p>
            <a:r>
              <a:rPr lang="en-US" sz="3200" b="1" dirty="0" smtClean="0">
                <a:solidFill>
                  <a:srgbClr val="FF0000"/>
                </a:solidFill>
              </a:rPr>
              <a:t>Patricians and plebeians could not marry (in the early Republic).</a:t>
            </a:r>
            <a:endParaRPr lang="en-US" sz="3200" b="1" dirty="0">
              <a:solidFill>
                <a:srgbClr val="FF0000"/>
              </a:solidFill>
            </a:endParaRPr>
          </a:p>
        </p:txBody>
      </p:sp>
    </p:spTree>
    <p:extLst>
      <p:ext uri="{BB962C8B-B14F-4D97-AF65-F5344CB8AC3E}">
        <p14:creationId xmlns:p14="http://schemas.microsoft.com/office/powerpoint/2010/main" val="34887867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Political Structure in </a:t>
            </a:r>
            <a:r>
              <a:rPr lang="en-US" dirty="0">
                <a:solidFill>
                  <a:srgbClr val="0000FF"/>
                </a:solidFill>
              </a:rPr>
              <a:t>the Roman Republic</a:t>
            </a:r>
            <a:br>
              <a:rPr lang="en-US" dirty="0">
                <a:solidFill>
                  <a:srgbClr val="0000FF"/>
                </a:solidFill>
              </a:rPr>
            </a:br>
            <a:endParaRPr lang="en-US" dirty="0"/>
          </a:p>
        </p:txBody>
      </p:sp>
      <p:sp>
        <p:nvSpPr>
          <p:cNvPr id="3" name="Content Placeholder 2"/>
          <p:cNvSpPr>
            <a:spLocks noGrp="1"/>
          </p:cNvSpPr>
          <p:nvPr>
            <p:ph idx="1"/>
          </p:nvPr>
        </p:nvSpPr>
        <p:spPr>
          <a:xfrm>
            <a:off x="1089024" y="1384300"/>
            <a:ext cx="7272339" cy="4741863"/>
          </a:xfrm>
        </p:spPr>
        <p:txBody>
          <a:bodyPr>
            <a:normAutofit/>
          </a:bodyPr>
          <a:lstStyle/>
          <a:p>
            <a:r>
              <a:rPr lang="en-US" sz="3200" dirty="0" smtClean="0">
                <a:solidFill>
                  <a:srgbClr val="FF0000"/>
                </a:solidFill>
              </a:rPr>
              <a:t>Patricians can hold the highest position in government.</a:t>
            </a:r>
          </a:p>
          <a:p>
            <a:r>
              <a:rPr lang="en-US" sz="3200" dirty="0" smtClean="0">
                <a:solidFill>
                  <a:srgbClr val="FF0000"/>
                </a:solidFill>
              </a:rPr>
              <a:t>The highest position is </a:t>
            </a:r>
            <a:r>
              <a:rPr lang="en-US" sz="3200" b="1" dirty="0" smtClean="0">
                <a:solidFill>
                  <a:srgbClr val="0000FF"/>
                </a:solidFill>
              </a:rPr>
              <a:t>consul.</a:t>
            </a:r>
          </a:p>
          <a:p>
            <a:r>
              <a:rPr lang="en-US" sz="3200" b="1" dirty="0" smtClean="0">
                <a:solidFill>
                  <a:srgbClr val="FF0000"/>
                </a:solidFill>
              </a:rPr>
              <a:t>There are </a:t>
            </a:r>
            <a:r>
              <a:rPr lang="en-US" sz="3200" b="1" dirty="0" smtClean="0">
                <a:solidFill>
                  <a:srgbClr val="0000FF"/>
                </a:solidFill>
              </a:rPr>
              <a:t>two</a:t>
            </a:r>
            <a:r>
              <a:rPr lang="en-US" sz="3200" b="1" dirty="0" smtClean="0">
                <a:solidFill>
                  <a:srgbClr val="FF0000"/>
                </a:solidFill>
              </a:rPr>
              <a:t> consuls.  They can only serve a term of one year.</a:t>
            </a:r>
          </a:p>
          <a:p>
            <a:r>
              <a:rPr lang="en-US" sz="3200" b="1" dirty="0" smtClean="0">
                <a:solidFill>
                  <a:srgbClr val="FF0000"/>
                </a:solidFill>
              </a:rPr>
              <a:t>Consuls have the power to </a:t>
            </a:r>
            <a:r>
              <a:rPr lang="en-US" sz="3200" b="1" dirty="0" smtClean="0">
                <a:solidFill>
                  <a:srgbClr val="0000FF"/>
                </a:solidFill>
              </a:rPr>
              <a:t>veto</a:t>
            </a:r>
            <a:r>
              <a:rPr lang="en-US" sz="3200" b="1" dirty="0" smtClean="0">
                <a:solidFill>
                  <a:srgbClr val="FF0000"/>
                </a:solidFill>
              </a:rPr>
              <a:t>.</a:t>
            </a:r>
          </a:p>
          <a:p>
            <a:r>
              <a:rPr lang="en-US" sz="3200" b="1" dirty="0" smtClean="0">
                <a:solidFill>
                  <a:srgbClr val="0000FF"/>
                </a:solidFill>
              </a:rPr>
              <a:t>Veto</a:t>
            </a:r>
            <a:r>
              <a:rPr lang="en-US" sz="3200" b="1" dirty="0" smtClean="0">
                <a:solidFill>
                  <a:srgbClr val="FF0000"/>
                </a:solidFill>
              </a:rPr>
              <a:t>: to reject (e.g., a proposed law)</a:t>
            </a:r>
            <a:endParaRPr lang="en-US" sz="3200" b="1" dirty="0">
              <a:solidFill>
                <a:srgbClr val="FF0000"/>
              </a:solidFill>
            </a:endParaRPr>
          </a:p>
        </p:txBody>
      </p:sp>
    </p:spTree>
    <p:extLst>
      <p:ext uri="{BB962C8B-B14F-4D97-AF65-F5344CB8AC3E}">
        <p14:creationId xmlns:p14="http://schemas.microsoft.com/office/powerpoint/2010/main" val="37971195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877</TotalTime>
  <Words>650</Words>
  <Application>Microsoft Macintosh PowerPoint</Application>
  <PresentationFormat>On-screen Show (4:3)</PresentationFormat>
  <Paragraphs>54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Tradition</vt:lpstr>
      <vt:lpstr>Rome’s Beginnings</vt:lpstr>
      <vt:lpstr>Rome’s Beginnings</vt:lpstr>
      <vt:lpstr>The Etruscans</vt:lpstr>
      <vt:lpstr>How Did Rome Become So Strong?</vt:lpstr>
      <vt:lpstr>How Did Rome Become So Strong?</vt:lpstr>
      <vt:lpstr>How Did Rome Become So Strong?</vt:lpstr>
      <vt:lpstr>The Political Structure of the Roman Republic</vt:lpstr>
      <vt:lpstr>SOCIAL CLASSES in the Roman Republic </vt:lpstr>
      <vt:lpstr>Political Structure in the Roman Republic </vt:lpstr>
      <vt:lpstr>Political Structure in the Roman Republic</vt:lpstr>
      <vt:lpstr>Political Structure in the Roman Republic</vt:lpstr>
      <vt:lpstr>Political Structure in the Roman Republic</vt:lpstr>
    </vt:vector>
  </TitlesOfParts>
  <Company>Durham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Republic? </dc:title>
  <dc:creator>Durham Public Schools</dc:creator>
  <cp:lastModifiedBy>Durham Public Schools</cp:lastModifiedBy>
  <cp:revision>24</cp:revision>
  <dcterms:created xsi:type="dcterms:W3CDTF">2015-12-02T16:45:36Z</dcterms:created>
  <dcterms:modified xsi:type="dcterms:W3CDTF">2016-11-30T18:49:11Z</dcterms:modified>
</cp:coreProperties>
</file>