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Lst>
  <p:sldIdLst>
    <p:sldId id="256" r:id="rId3"/>
    <p:sldId id="257" r:id="rId4"/>
    <p:sldId id="258" r:id="rId5"/>
    <p:sldId id="260" r:id="rId6"/>
    <p:sldId id="261" r:id="rId7"/>
    <p:sldId id="267" r:id="rId8"/>
    <p:sldId id="268" r:id="rId9"/>
    <p:sldId id="293" r:id="rId10"/>
    <p:sldId id="269" r:id="rId11"/>
    <p:sldId id="270" r:id="rId12"/>
    <p:sldId id="274" r:id="rId13"/>
    <p:sldId id="299" r:id="rId14"/>
    <p:sldId id="295" r:id="rId15"/>
    <p:sldId id="273" r:id="rId16"/>
    <p:sldId id="275" r:id="rId17"/>
    <p:sldId id="276" r:id="rId18"/>
    <p:sldId id="301" r:id="rId19"/>
    <p:sldId id="288" r:id="rId20"/>
    <p:sldId id="302" r:id="rId21"/>
    <p:sldId id="303" r:id="rId22"/>
    <p:sldId id="304" r:id="rId23"/>
    <p:sldId id="309" r:id="rId24"/>
    <p:sldId id="285" r:id="rId25"/>
    <p:sldId id="279" r:id="rId26"/>
    <p:sldId id="313" r:id="rId27"/>
  </p:sldIdLst>
  <p:sldSz cx="9144000" cy="6858000" type="screen4x3"/>
  <p:notesSz cx="6858000" cy="9144000"/>
  <p:custDataLst>
    <p:tags r:id="rId29"/>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119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printerSettings" Target="printerSettings/printerSettings1.bin"/><Relationship Id="rId29" Type="http://schemas.openxmlformats.org/officeDocument/2006/relationships/tags" Target="tags/tag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6BC390-EDE2-4FFC-A82E-1E072D5C7AFA}" type="slidenum">
              <a:rPr lang="en-US" altLang="en-US"/>
              <a:pPr>
                <a:defRPr/>
              </a:pPr>
              <a:t>‹#›</a:t>
            </a:fld>
            <a:endParaRPr lang="en-US" altLang="en-US"/>
          </a:p>
        </p:txBody>
      </p:sp>
    </p:spTree>
    <p:extLst>
      <p:ext uri="{BB962C8B-B14F-4D97-AF65-F5344CB8AC3E}">
        <p14:creationId xmlns:p14="http://schemas.microsoft.com/office/powerpoint/2010/main" val="4234796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DB3BFE-528D-4A39-8072-4EDE698033B2}" type="slidenum">
              <a:rPr lang="en-US" altLang="en-US"/>
              <a:pPr>
                <a:defRPr/>
              </a:pPr>
              <a:t>‹#›</a:t>
            </a:fld>
            <a:endParaRPr lang="en-US" altLang="en-US"/>
          </a:p>
        </p:txBody>
      </p:sp>
    </p:spTree>
    <p:extLst>
      <p:ext uri="{BB962C8B-B14F-4D97-AF65-F5344CB8AC3E}">
        <p14:creationId xmlns:p14="http://schemas.microsoft.com/office/powerpoint/2010/main" val="330504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555E84-BD66-4426-BDE6-C473CAEF2D4B}" type="slidenum">
              <a:rPr lang="en-US" altLang="en-US"/>
              <a:pPr>
                <a:defRPr/>
              </a:pPr>
              <a:t>‹#›</a:t>
            </a:fld>
            <a:endParaRPr lang="en-US" altLang="en-US"/>
          </a:p>
        </p:txBody>
      </p:sp>
    </p:spTree>
    <p:extLst>
      <p:ext uri="{BB962C8B-B14F-4D97-AF65-F5344CB8AC3E}">
        <p14:creationId xmlns:p14="http://schemas.microsoft.com/office/powerpoint/2010/main" val="3303921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0603C7-D4F2-4F86-99F1-D7E4E21C3BD7}" type="slidenum">
              <a:rPr lang="en-US" altLang="en-US"/>
              <a:pPr>
                <a:defRPr/>
              </a:pPr>
              <a:t>‹#›</a:t>
            </a:fld>
            <a:endParaRPr lang="en-US" altLang="en-US"/>
          </a:p>
        </p:txBody>
      </p:sp>
    </p:spTree>
    <p:extLst>
      <p:ext uri="{BB962C8B-B14F-4D97-AF65-F5344CB8AC3E}">
        <p14:creationId xmlns:p14="http://schemas.microsoft.com/office/powerpoint/2010/main" val="3494529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EBF93A-76A2-47B7-B5B4-C7FBB2F75153}" type="slidenum">
              <a:rPr lang="en-US" altLang="en-US"/>
              <a:pPr>
                <a:defRPr/>
              </a:pPr>
              <a:t>‹#›</a:t>
            </a:fld>
            <a:endParaRPr lang="en-US" altLang="en-US"/>
          </a:p>
        </p:txBody>
      </p:sp>
    </p:spTree>
    <p:extLst>
      <p:ext uri="{BB962C8B-B14F-4D97-AF65-F5344CB8AC3E}">
        <p14:creationId xmlns:p14="http://schemas.microsoft.com/office/powerpoint/2010/main" val="2931584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28AA35-EB92-404D-8D6F-3DC31EC6B7DF}" type="slidenum">
              <a:rPr lang="en-US" altLang="en-US"/>
              <a:pPr>
                <a:defRPr/>
              </a:pPr>
              <a:t>‹#›</a:t>
            </a:fld>
            <a:endParaRPr lang="en-US" altLang="en-US"/>
          </a:p>
        </p:txBody>
      </p:sp>
    </p:spTree>
    <p:extLst>
      <p:ext uri="{BB962C8B-B14F-4D97-AF65-F5344CB8AC3E}">
        <p14:creationId xmlns:p14="http://schemas.microsoft.com/office/powerpoint/2010/main" val="1983052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F74FD8-5BAD-408A-9610-D7C684BB51E8}" type="slidenum">
              <a:rPr lang="en-US" altLang="en-US"/>
              <a:pPr>
                <a:defRPr/>
              </a:pPr>
              <a:t>‹#›</a:t>
            </a:fld>
            <a:endParaRPr lang="en-US" altLang="en-US"/>
          </a:p>
        </p:txBody>
      </p:sp>
    </p:spTree>
    <p:extLst>
      <p:ext uri="{BB962C8B-B14F-4D97-AF65-F5344CB8AC3E}">
        <p14:creationId xmlns:p14="http://schemas.microsoft.com/office/powerpoint/2010/main" val="1047694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7824C4D8-8531-45AB-BCF2-DDBBD9B61F52}" type="slidenum">
              <a:rPr lang="en-US" altLang="en-US"/>
              <a:pPr>
                <a:defRPr/>
              </a:pPr>
              <a:t>‹#›</a:t>
            </a:fld>
            <a:endParaRPr lang="en-US" altLang="en-US"/>
          </a:p>
        </p:txBody>
      </p:sp>
    </p:spTree>
    <p:extLst>
      <p:ext uri="{BB962C8B-B14F-4D97-AF65-F5344CB8AC3E}">
        <p14:creationId xmlns:p14="http://schemas.microsoft.com/office/powerpoint/2010/main" val="207202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4805 w 6027"/>
                <a:gd name="T1" fmla="*/ 109 h 2296"/>
                <a:gd name="T2" fmla="*/ 0 w 6027"/>
                <a:gd name="T3" fmla="*/ 109 h 2296"/>
                <a:gd name="T4" fmla="*/ 0 w 6027"/>
                <a:gd name="T5" fmla="*/ 0 h 2296"/>
                <a:gd name="T6" fmla="*/ 4805 w 6027"/>
                <a:gd name="T7" fmla="*/ 0 h 2296"/>
                <a:gd name="T8" fmla="*/ 4805 w 6027"/>
                <a:gd name="T9" fmla="*/ 109 h 2296"/>
                <a:gd name="T10" fmla="*/ 4805 w 6027"/>
                <a:gd name="T11" fmla="*/ 10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cs typeface="+mn-cs"/>
              </a:endParaRPr>
            </a:p>
          </p:txBody>
        </p:sp>
      </p:grpSp>
      <p:sp>
        <p:nvSpPr>
          <p:cNvPr id="7" name="Freeform 5"/>
          <p:cNvSpPr>
            <a:spLocks/>
          </p:cNvSpPr>
          <p:nvPr/>
        </p:nvSpPr>
        <p:spPr bwMode="hidden">
          <a:xfrm>
            <a:off x="6242050" y="626903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cs typeface="+mn-cs"/>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31 h 353"/>
                  <a:gd name="T4" fmla="*/ 24 w 186"/>
                  <a:gd name="T5" fmla="*/ 54 h 353"/>
                  <a:gd name="T6" fmla="*/ 18 w 186"/>
                  <a:gd name="T7" fmla="*/ 116 h 353"/>
                  <a:gd name="T8" fmla="*/ 42 w 186"/>
                  <a:gd name="T9" fmla="*/ 200 h 353"/>
                  <a:gd name="T10" fmla="*/ 48 w 186"/>
                  <a:gd name="T11" fmla="*/ 284 h 353"/>
                  <a:gd name="T12" fmla="*/ 0 w 186"/>
                  <a:gd name="T13" fmla="*/ 620 h 353"/>
                  <a:gd name="T14" fmla="*/ 54 w 186"/>
                  <a:gd name="T15" fmla="*/ 410 h 353"/>
                  <a:gd name="T16" fmla="*/ 84 w 186"/>
                  <a:gd name="T17" fmla="*/ 379 h 353"/>
                  <a:gd name="T18" fmla="*/ 126 w 186"/>
                  <a:gd name="T19" fmla="*/ 222 h 353"/>
                  <a:gd name="T20" fmla="*/ 144 w 186"/>
                  <a:gd name="T21" fmla="*/ 210 h 353"/>
                  <a:gd name="T22" fmla="*/ 144 w 186"/>
                  <a:gd name="T23" fmla="*/ 158 h 353"/>
                  <a:gd name="T24" fmla="*/ 186 w 186"/>
                  <a:gd name="T25" fmla="*/ 116 h 353"/>
                  <a:gd name="T26" fmla="*/ 162 w 186"/>
                  <a:gd name="T27" fmla="*/ 105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1 h 66"/>
                  <a:gd name="T8" fmla="*/ 6 w 155"/>
                  <a:gd name="T9" fmla="*/ 31 h 66"/>
                  <a:gd name="T10" fmla="*/ 0 w 155"/>
                  <a:gd name="T11" fmla="*/ 43 h 66"/>
                  <a:gd name="T12" fmla="*/ 78 w 155"/>
                  <a:gd name="T13" fmla="*/ 105 h 66"/>
                  <a:gd name="T14" fmla="*/ 96 w 155"/>
                  <a:gd name="T15" fmla="*/ 74 h 66"/>
                  <a:gd name="T16" fmla="*/ 155 w 155"/>
                  <a:gd name="T17" fmla="*/ 117 h 66"/>
                  <a:gd name="T18" fmla="*/ 126 w 155"/>
                  <a:gd name="T19" fmla="*/ 43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3"/>
              <p:cNvSpPr>
                <a:spLocks/>
              </p:cNvSpPr>
              <p:nvPr userDrawn="1"/>
            </p:nvSpPr>
            <p:spPr bwMode="ltGray">
              <a:xfrm>
                <a:off x="2486" y="3859"/>
                <a:ext cx="42" cy="81"/>
              </a:xfrm>
              <a:custGeom>
                <a:avLst/>
                <a:gdLst>
                  <a:gd name="T0" fmla="*/ 6 w 42"/>
                  <a:gd name="T1" fmla="*/ 66 h 72"/>
                  <a:gd name="T2" fmla="*/ 0 w 42"/>
                  <a:gd name="T3" fmla="*/ 33 h 72"/>
                  <a:gd name="T4" fmla="*/ 12 w 42"/>
                  <a:gd name="T5" fmla="*/ 11 h 72"/>
                  <a:gd name="T6" fmla="*/ 0 w 42"/>
                  <a:gd name="T7" fmla="*/ 11 h 72"/>
                  <a:gd name="T8" fmla="*/ 12 w 42"/>
                  <a:gd name="T9" fmla="*/ 11 h 72"/>
                  <a:gd name="T10" fmla="*/ 24 w 42"/>
                  <a:gd name="T11" fmla="*/ 11 h 72"/>
                  <a:gd name="T12" fmla="*/ 36 w 42"/>
                  <a:gd name="T13" fmla="*/ 11 h 72"/>
                  <a:gd name="T14" fmla="*/ 42 w 42"/>
                  <a:gd name="T15" fmla="*/ 0 h 72"/>
                  <a:gd name="T16" fmla="*/ 30 w 42"/>
                  <a:gd name="T17" fmla="*/ 33 h 72"/>
                  <a:gd name="T18" fmla="*/ 42 w 42"/>
                  <a:gd name="T19" fmla="*/ 88 h 72"/>
                  <a:gd name="T20" fmla="*/ 12 w 42"/>
                  <a:gd name="T21" fmla="*/ 129 h 72"/>
                  <a:gd name="T22" fmla="*/ 6 w 42"/>
                  <a:gd name="T23" fmla="*/ 66 h 72"/>
                  <a:gd name="T24" fmla="*/ 6 w 42"/>
                  <a:gd name="T25" fmla="*/ 6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cs typeface="+mn-cs"/>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5 h 287"/>
                <a:gd name="T4" fmla="*/ 66 w 365"/>
                <a:gd name="T5" fmla="*/ 118 h 287"/>
                <a:gd name="T6" fmla="*/ 143 w 365"/>
                <a:gd name="T7" fmla="*/ 195 h 287"/>
                <a:gd name="T8" fmla="*/ 191 w 365"/>
                <a:gd name="T9" fmla="*/ 178 h 287"/>
                <a:gd name="T10" fmla="*/ 341 w 365"/>
                <a:gd name="T11" fmla="*/ 307 h 287"/>
                <a:gd name="T12" fmla="*/ 305 w 365"/>
                <a:gd name="T13" fmla="*/ 186 h 287"/>
                <a:gd name="T14" fmla="*/ 365 w 365"/>
                <a:gd name="T15" fmla="*/ 142 h 287"/>
                <a:gd name="T16" fmla="*/ 359 w 365"/>
                <a:gd name="T17" fmla="*/ 136 h 287"/>
                <a:gd name="T18" fmla="*/ 335 w 365"/>
                <a:gd name="T19" fmla="*/ 124 h 287"/>
                <a:gd name="T20" fmla="*/ 299 w 365"/>
                <a:gd name="T21" fmla="*/ 95 h 287"/>
                <a:gd name="T22" fmla="*/ 257 w 365"/>
                <a:gd name="T23" fmla="*/ 77 h 287"/>
                <a:gd name="T24" fmla="*/ 215 w 365"/>
                <a:gd name="T25" fmla="*/ 59 h 287"/>
                <a:gd name="T26" fmla="*/ 173 w 365"/>
                <a:gd name="T27" fmla="*/ 41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5 h 60"/>
                <a:gd name="T16" fmla="*/ 65 w 71"/>
                <a:gd name="T17" fmla="*/ 47 h 60"/>
                <a:gd name="T18" fmla="*/ 71 w 71"/>
                <a:gd name="T19" fmla="*/ 59 h 60"/>
                <a:gd name="T20" fmla="*/ 71 w 71"/>
                <a:gd name="T21" fmla="*/ 65 h 60"/>
                <a:gd name="T22" fmla="*/ 59 w 71"/>
                <a:gd name="T23" fmla="*/ 59 h 60"/>
                <a:gd name="T24" fmla="*/ 47 w 71"/>
                <a:gd name="T25" fmla="*/ 47 h 60"/>
                <a:gd name="T26" fmla="*/ 23 w 71"/>
                <a:gd name="T27" fmla="*/ 35 h 60"/>
                <a:gd name="T28" fmla="*/ 23 w 71"/>
                <a:gd name="T29" fmla="*/ 41 h 60"/>
                <a:gd name="T30" fmla="*/ 18 w 71"/>
                <a:gd name="T31" fmla="*/ 47 h 60"/>
                <a:gd name="T32" fmla="*/ 12 w 71"/>
                <a:gd name="T33" fmla="*/ 53 h 60"/>
                <a:gd name="T34" fmla="*/ 6 w 71"/>
                <a:gd name="T35" fmla="*/ 53 h 60"/>
                <a:gd name="T36" fmla="*/ 6 w 71"/>
                <a:gd name="T37" fmla="*/ 53 h 60"/>
                <a:gd name="T38" fmla="*/ 6 w 71"/>
                <a:gd name="T39" fmla="*/ 41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9 h 162"/>
                <a:gd name="T10" fmla="*/ 96 w 161"/>
                <a:gd name="T11" fmla="*/ 65 h 162"/>
                <a:gd name="T12" fmla="*/ 102 w 161"/>
                <a:gd name="T13" fmla="*/ 77 h 162"/>
                <a:gd name="T14" fmla="*/ 108 w 161"/>
                <a:gd name="T15" fmla="*/ 89 h 162"/>
                <a:gd name="T16" fmla="*/ 120 w 161"/>
                <a:gd name="T17" fmla="*/ 101 h 162"/>
                <a:gd name="T18" fmla="*/ 143 w 161"/>
                <a:gd name="T19" fmla="*/ 119 h 162"/>
                <a:gd name="T20" fmla="*/ 155 w 161"/>
                <a:gd name="T21" fmla="*/ 148 h 162"/>
                <a:gd name="T22" fmla="*/ 161 w 161"/>
                <a:gd name="T23" fmla="*/ 166 h 162"/>
                <a:gd name="T24" fmla="*/ 161 w 161"/>
                <a:gd name="T25" fmla="*/ 172 h 162"/>
                <a:gd name="T26" fmla="*/ 96 w 161"/>
                <a:gd name="T27" fmla="*/ 107 h 162"/>
                <a:gd name="T28" fmla="*/ 30 w 161"/>
                <a:gd name="T29" fmla="*/ 59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5 h 60"/>
                <a:gd name="T4" fmla="*/ 41 w 59"/>
                <a:gd name="T5" fmla="*/ 41 h 60"/>
                <a:gd name="T6" fmla="*/ 47 w 59"/>
                <a:gd name="T7" fmla="*/ 47 h 60"/>
                <a:gd name="T8" fmla="*/ 53 w 59"/>
                <a:gd name="T9" fmla="*/ 59 h 60"/>
                <a:gd name="T10" fmla="*/ 53 w 59"/>
                <a:gd name="T11" fmla="*/ 65 h 60"/>
                <a:gd name="T12" fmla="*/ 47 w 59"/>
                <a:gd name="T13" fmla="*/ 59 h 60"/>
                <a:gd name="T14" fmla="*/ 35 w 59"/>
                <a:gd name="T15" fmla="*/ 53 h 60"/>
                <a:gd name="T16" fmla="*/ 23 w 59"/>
                <a:gd name="T17" fmla="*/ 41 h 60"/>
                <a:gd name="T18" fmla="*/ 17 w 59"/>
                <a:gd name="T19" fmla="*/ 35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1"/>
            <p:cNvSpPr>
              <a:spLocks/>
            </p:cNvSpPr>
            <p:nvPr userDrawn="1"/>
          </p:nvSpPr>
          <p:spPr bwMode="auto">
            <a:xfrm>
              <a:off x="395" y="3811"/>
              <a:ext cx="245" cy="207"/>
            </a:xfrm>
            <a:custGeom>
              <a:avLst/>
              <a:gdLst>
                <a:gd name="T0" fmla="*/ 233 w 245"/>
                <a:gd name="T1" fmla="*/ 41 h 204"/>
                <a:gd name="T2" fmla="*/ 245 w 245"/>
                <a:gd name="T3" fmla="*/ 47 h 204"/>
                <a:gd name="T4" fmla="*/ 209 w 245"/>
                <a:gd name="T5" fmla="*/ 89 h 204"/>
                <a:gd name="T6" fmla="*/ 143 w 245"/>
                <a:gd name="T7" fmla="*/ 142 h 204"/>
                <a:gd name="T8" fmla="*/ 167 w 245"/>
                <a:gd name="T9" fmla="*/ 166 h 204"/>
                <a:gd name="T10" fmla="*/ 179 w 245"/>
                <a:gd name="T11" fmla="*/ 219 h 204"/>
                <a:gd name="T12" fmla="*/ 77 w 245"/>
                <a:gd name="T13" fmla="*/ 142 h 204"/>
                <a:gd name="T14" fmla="*/ 47 w 245"/>
                <a:gd name="T15" fmla="*/ 89 h 204"/>
                <a:gd name="T16" fmla="*/ 89 w 245"/>
                <a:gd name="T17" fmla="*/ 71 h 204"/>
                <a:gd name="T18" fmla="*/ 59 w 245"/>
                <a:gd name="T19" fmla="*/ 41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1 h 204"/>
                <a:gd name="T50" fmla="*/ 233 w 245"/>
                <a:gd name="T51" fmla="*/ 41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2422"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en-US" noProof="0"/>
              <a:t>Click to edit Master title style</a:t>
            </a:r>
          </a:p>
        </p:txBody>
      </p:sp>
      <p:sp>
        <p:nvSpPr>
          <p:cNvPr id="10242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en-US" noProof="0"/>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p>
        </p:txBody>
      </p:sp>
      <p:sp>
        <p:nvSpPr>
          <p:cNvPr id="25" name="Rectangle 25"/>
          <p:cNvSpPr>
            <a:spLocks noGrp="1" noChangeArrowheads="1"/>
          </p:cNvSpPr>
          <p:nvPr>
            <p:ph type="sldNum" sz="quarter" idx="11"/>
          </p:nvPr>
        </p:nvSpPr>
        <p:spPr/>
        <p:txBody>
          <a:bodyPr/>
          <a:lstStyle>
            <a:lvl1pPr>
              <a:defRPr smtClean="0"/>
            </a:lvl1pPr>
          </a:lstStyle>
          <a:p>
            <a:pPr>
              <a:defRPr/>
            </a:pPr>
            <a:fld id="{F7CD28E5-1411-4DD6-AA6D-2C67D31E9454}" type="slidenum">
              <a:rPr lang="en-US" altLang="en-US"/>
              <a:pPr>
                <a:defRPr/>
              </a:pPr>
              <a:t>‹#›</a:t>
            </a:fld>
            <a:endParaRPr lang="en-US" altLang="en-US"/>
          </a:p>
        </p:txBody>
      </p:sp>
      <p:sp>
        <p:nvSpPr>
          <p:cNvPr id="26" name="Rectangle 26"/>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79153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5107BA0D-3137-432D-B3C9-9B278DBE8698}" type="slidenum">
              <a:rPr lang="en-US" altLang="en-US"/>
              <a:pPr>
                <a:defRPr/>
              </a:pPr>
              <a:t>‹#›</a:t>
            </a:fld>
            <a:endParaRPr lang="en-US" altLang="en-US"/>
          </a:p>
        </p:txBody>
      </p:sp>
    </p:spTree>
    <p:extLst>
      <p:ext uri="{BB962C8B-B14F-4D97-AF65-F5344CB8AC3E}">
        <p14:creationId xmlns:p14="http://schemas.microsoft.com/office/powerpoint/2010/main" val="2710233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1E76BF78-EF4D-4266-8EEC-7C40B6B2E1EA}" type="slidenum">
              <a:rPr lang="en-US" altLang="en-US"/>
              <a:pPr>
                <a:defRPr/>
              </a:pPr>
              <a:t>‹#›</a:t>
            </a:fld>
            <a:endParaRPr lang="en-US" altLang="en-US"/>
          </a:p>
        </p:txBody>
      </p:sp>
    </p:spTree>
    <p:extLst>
      <p:ext uri="{BB962C8B-B14F-4D97-AF65-F5344CB8AC3E}">
        <p14:creationId xmlns:p14="http://schemas.microsoft.com/office/powerpoint/2010/main" val="4278702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3FD4C5-E092-4BEE-A8BF-F685EB685357}" type="slidenum">
              <a:rPr lang="en-US" altLang="en-US"/>
              <a:pPr>
                <a:defRPr/>
              </a:pPr>
              <a:t>‹#›</a:t>
            </a:fld>
            <a:endParaRPr lang="en-US" altLang="en-US"/>
          </a:p>
        </p:txBody>
      </p:sp>
    </p:spTree>
    <p:extLst>
      <p:ext uri="{BB962C8B-B14F-4D97-AF65-F5344CB8AC3E}">
        <p14:creationId xmlns:p14="http://schemas.microsoft.com/office/powerpoint/2010/main" val="3947495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57E3A4E9-5153-40CD-9816-1D740AF52F50}" type="slidenum">
              <a:rPr lang="en-US" altLang="en-US"/>
              <a:pPr>
                <a:defRPr/>
              </a:pPr>
              <a:t>‹#›</a:t>
            </a:fld>
            <a:endParaRPr lang="en-US" altLang="en-US"/>
          </a:p>
        </p:txBody>
      </p:sp>
    </p:spTree>
    <p:extLst>
      <p:ext uri="{BB962C8B-B14F-4D97-AF65-F5344CB8AC3E}">
        <p14:creationId xmlns:p14="http://schemas.microsoft.com/office/powerpoint/2010/main" val="2761251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pPr>
              <a:defRPr/>
            </a:pPr>
            <a:fld id="{0443CA0E-7820-43D0-B1CC-A86852813032}" type="slidenum">
              <a:rPr lang="en-US" altLang="en-US"/>
              <a:pPr>
                <a:defRPr/>
              </a:pPr>
              <a:t>‹#›</a:t>
            </a:fld>
            <a:endParaRPr lang="en-US" altLang="en-US"/>
          </a:p>
        </p:txBody>
      </p:sp>
    </p:spTree>
    <p:extLst>
      <p:ext uri="{BB962C8B-B14F-4D97-AF65-F5344CB8AC3E}">
        <p14:creationId xmlns:p14="http://schemas.microsoft.com/office/powerpoint/2010/main" val="3899001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pPr>
              <a:defRPr/>
            </a:pPr>
            <a:fld id="{8ED4251C-C49A-40C7-AFA2-463F786D42E1}" type="slidenum">
              <a:rPr lang="en-US" altLang="en-US"/>
              <a:pPr>
                <a:defRPr/>
              </a:pPr>
              <a:t>‹#›</a:t>
            </a:fld>
            <a:endParaRPr lang="en-US" altLang="en-US"/>
          </a:p>
        </p:txBody>
      </p:sp>
    </p:spTree>
    <p:extLst>
      <p:ext uri="{BB962C8B-B14F-4D97-AF65-F5344CB8AC3E}">
        <p14:creationId xmlns:p14="http://schemas.microsoft.com/office/powerpoint/2010/main" val="2419609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p>
        </p:txBody>
      </p:sp>
      <p:sp>
        <p:nvSpPr>
          <p:cNvPr id="4" name="Rectangle 26"/>
          <p:cNvSpPr>
            <a:spLocks noGrp="1" noChangeArrowheads="1"/>
          </p:cNvSpPr>
          <p:nvPr>
            <p:ph type="sldNum" sz="quarter" idx="12"/>
          </p:nvPr>
        </p:nvSpPr>
        <p:spPr>
          <a:ln/>
        </p:spPr>
        <p:txBody>
          <a:bodyPr/>
          <a:lstStyle>
            <a:lvl1pPr>
              <a:defRPr/>
            </a:lvl1pPr>
          </a:lstStyle>
          <a:p>
            <a:pPr>
              <a:defRPr/>
            </a:pPr>
            <a:fld id="{D8B859E2-F504-4FF3-B7A3-698FE5AB4F10}" type="slidenum">
              <a:rPr lang="en-US" altLang="en-US"/>
              <a:pPr>
                <a:defRPr/>
              </a:pPr>
              <a:t>‹#›</a:t>
            </a:fld>
            <a:endParaRPr lang="en-US" altLang="en-US"/>
          </a:p>
        </p:txBody>
      </p:sp>
    </p:spTree>
    <p:extLst>
      <p:ext uri="{BB962C8B-B14F-4D97-AF65-F5344CB8AC3E}">
        <p14:creationId xmlns:p14="http://schemas.microsoft.com/office/powerpoint/2010/main" val="10761274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862740BE-78D0-4146-8D95-0B465D8D32E2}" type="slidenum">
              <a:rPr lang="en-US" altLang="en-US"/>
              <a:pPr>
                <a:defRPr/>
              </a:pPr>
              <a:t>‹#›</a:t>
            </a:fld>
            <a:endParaRPr lang="en-US" altLang="en-US"/>
          </a:p>
        </p:txBody>
      </p:sp>
    </p:spTree>
    <p:extLst>
      <p:ext uri="{BB962C8B-B14F-4D97-AF65-F5344CB8AC3E}">
        <p14:creationId xmlns:p14="http://schemas.microsoft.com/office/powerpoint/2010/main" val="9485174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54957453-A528-4191-96B8-569497550135}" type="slidenum">
              <a:rPr lang="en-US" altLang="en-US"/>
              <a:pPr>
                <a:defRPr/>
              </a:pPr>
              <a:t>‹#›</a:t>
            </a:fld>
            <a:endParaRPr lang="en-US" altLang="en-US"/>
          </a:p>
        </p:txBody>
      </p:sp>
    </p:spTree>
    <p:extLst>
      <p:ext uri="{BB962C8B-B14F-4D97-AF65-F5344CB8AC3E}">
        <p14:creationId xmlns:p14="http://schemas.microsoft.com/office/powerpoint/2010/main" val="19380291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F73502E9-84AD-4D86-99C9-AA0EB16BA001}" type="slidenum">
              <a:rPr lang="en-US" altLang="en-US"/>
              <a:pPr>
                <a:defRPr/>
              </a:pPr>
              <a:t>‹#›</a:t>
            </a:fld>
            <a:endParaRPr lang="en-US" altLang="en-US"/>
          </a:p>
        </p:txBody>
      </p:sp>
    </p:spTree>
    <p:extLst>
      <p:ext uri="{BB962C8B-B14F-4D97-AF65-F5344CB8AC3E}">
        <p14:creationId xmlns:p14="http://schemas.microsoft.com/office/powerpoint/2010/main" val="19961519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C4B5B88F-6537-42E8-9B13-99C53F60FF35}" type="slidenum">
              <a:rPr lang="en-US" altLang="en-US"/>
              <a:pPr>
                <a:defRPr/>
              </a:pPr>
              <a:t>‹#›</a:t>
            </a:fld>
            <a:endParaRPr lang="en-US" altLang="en-US"/>
          </a:p>
        </p:txBody>
      </p:sp>
    </p:spTree>
    <p:extLst>
      <p:ext uri="{BB962C8B-B14F-4D97-AF65-F5344CB8AC3E}">
        <p14:creationId xmlns:p14="http://schemas.microsoft.com/office/powerpoint/2010/main" val="4290305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361450-9CE2-49E8-B554-12A6CB9E9633}" type="slidenum">
              <a:rPr lang="en-US" altLang="en-US"/>
              <a:pPr>
                <a:defRPr/>
              </a:pPr>
              <a:t>‹#›</a:t>
            </a:fld>
            <a:endParaRPr lang="en-US" altLang="en-US"/>
          </a:p>
        </p:txBody>
      </p:sp>
    </p:spTree>
    <p:extLst>
      <p:ext uri="{BB962C8B-B14F-4D97-AF65-F5344CB8AC3E}">
        <p14:creationId xmlns:p14="http://schemas.microsoft.com/office/powerpoint/2010/main" val="2722035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6F51CB-893C-4B45-ADFE-2CFADE8CC946}" type="slidenum">
              <a:rPr lang="en-US" altLang="en-US"/>
              <a:pPr>
                <a:defRPr/>
              </a:pPr>
              <a:t>‹#›</a:t>
            </a:fld>
            <a:endParaRPr lang="en-US" altLang="en-US"/>
          </a:p>
        </p:txBody>
      </p:sp>
    </p:spTree>
    <p:extLst>
      <p:ext uri="{BB962C8B-B14F-4D97-AF65-F5344CB8AC3E}">
        <p14:creationId xmlns:p14="http://schemas.microsoft.com/office/powerpoint/2010/main" val="442650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F8CD791-67D1-40F3-A5EC-B5A60EB6EFA2}" type="slidenum">
              <a:rPr lang="en-US" altLang="en-US"/>
              <a:pPr>
                <a:defRPr/>
              </a:pPr>
              <a:t>‹#›</a:t>
            </a:fld>
            <a:endParaRPr lang="en-US" altLang="en-US"/>
          </a:p>
        </p:txBody>
      </p:sp>
    </p:spTree>
    <p:extLst>
      <p:ext uri="{BB962C8B-B14F-4D97-AF65-F5344CB8AC3E}">
        <p14:creationId xmlns:p14="http://schemas.microsoft.com/office/powerpoint/2010/main" val="3211216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6E4E579-BFBD-420F-B5E3-64B953DBE06D}" type="slidenum">
              <a:rPr lang="en-US" altLang="en-US"/>
              <a:pPr>
                <a:defRPr/>
              </a:pPr>
              <a:t>‹#›</a:t>
            </a:fld>
            <a:endParaRPr lang="en-US" altLang="en-US"/>
          </a:p>
        </p:txBody>
      </p:sp>
    </p:spTree>
    <p:extLst>
      <p:ext uri="{BB962C8B-B14F-4D97-AF65-F5344CB8AC3E}">
        <p14:creationId xmlns:p14="http://schemas.microsoft.com/office/powerpoint/2010/main" val="2850121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A20CBD1-B366-456C-8B2F-B64CC6F1AB1D}" type="slidenum">
              <a:rPr lang="en-US" altLang="en-US"/>
              <a:pPr>
                <a:defRPr/>
              </a:pPr>
              <a:t>‹#›</a:t>
            </a:fld>
            <a:endParaRPr lang="en-US" altLang="en-US"/>
          </a:p>
        </p:txBody>
      </p:sp>
    </p:spTree>
    <p:extLst>
      <p:ext uri="{BB962C8B-B14F-4D97-AF65-F5344CB8AC3E}">
        <p14:creationId xmlns:p14="http://schemas.microsoft.com/office/powerpoint/2010/main" val="3496264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8FD72C-40DA-416B-9597-C17A78725C1D}" type="slidenum">
              <a:rPr lang="en-US" altLang="en-US"/>
              <a:pPr>
                <a:defRPr/>
              </a:pPr>
              <a:t>‹#›</a:t>
            </a:fld>
            <a:endParaRPr lang="en-US" altLang="en-US"/>
          </a:p>
        </p:txBody>
      </p:sp>
    </p:spTree>
    <p:extLst>
      <p:ext uri="{BB962C8B-B14F-4D97-AF65-F5344CB8AC3E}">
        <p14:creationId xmlns:p14="http://schemas.microsoft.com/office/powerpoint/2010/main" val="3228110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061DC1-E6C1-483D-A4B0-8090AE115A9D}" type="slidenum">
              <a:rPr lang="en-US" altLang="en-US"/>
              <a:pPr>
                <a:defRPr/>
              </a:pPr>
              <a:t>‹#›</a:t>
            </a:fld>
            <a:endParaRPr lang="en-US" altLang="en-US"/>
          </a:p>
        </p:txBody>
      </p:sp>
    </p:spTree>
    <p:extLst>
      <p:ext uri="{BB962C8B-B14F-4D97-AF65-F5344CB8AC3E}">
        <p14:creationId xmlns:p14="http://schemas.microsoft.com/office/powerpoint/2010/main" val="10796317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theme" Target="../theme/theme2.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A199CF5A-FDD5-4F39-9961-7A26E6536CA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4000" cy="6858000"/>
            <a:chOff x="0" y="0"/>
            <a:chExt cx="5760" cy="4320"/>
          </a:xfrm>
        </p:grpSpPr>
        <p:sp>
          <p:nvSpPr>
            <p:cNvPr id="2073" name="Freeform 3"/>
            <p:cNvSpPr>
              <a:spLocks/>
            </p:cNvSpPr>
            <p:nvPr/>
          </p:nvSpPr>
          <p:spPr bwMode="hidden">
            <a:xfrm>
              <a:off x="0" y="3072"/>
              <a:ext cx="5760" cy="1248"/>
            </a:xfrm>
            <a:custGeom>
              <a:avLst/>
              <a:gdLst>
                <a:gd name="T0" fmla="*/ 4805 w 6027"/>
                <a:gd name="T1" fmla="*/ 109 h 2296"/>
                <a:gd name="T2" fmla="*/ 0 w 6027"/>
                <a:gd name="T3" fmla="*/ 109 h 2296"/>
                <a:gd name="T4" fmla="*/ 0 w 6027"/>
                <a:gd name="T5" fmla="*/ 0 h 2296"/>
                <a:gd name="T6" fmla="*/ 4805 w 6027"/>
                <a:gd name="T7" fmla="*/ 0 h 2296"/>
                <a:gd name="T8" fmla="*/ 4805 w 6027"/>
                <a:gd name="T9" fmla="*/ 109 h 2296"/>
                <a:gd name="T10" fmla="*/ 4805 w 6027"/>
                <a:gd name="T11" fmla="*/ 10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380"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cs typeface="+mn-cs"/>
              </a:endParaRPr>
            </a:p>
          </p:txBody>
        </p:sp>
      </p:grpSp>
      <p:sp>
        <p:nvSpPr>
          <p:cNvPr id="2051" name="Freeform 5"/>
          <p:cNvSpPr>
            <a:spLocks/>
          </p:cNvSpPr>
          <p:nvPr/>
        </p:nvSpPr>
        <p:spPr bwMode="hidden">
          <a:xfrm>
            <a:off x="6248400" y="626268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52" name="Group 6"/>
          <p:cNvGrpSpPr>
            <a:grpSpLocks/>
          </p:cNvGrpSpPr>
          <p:nvPr/>
        </p:nvGrpSpPr>
        <p:grpSpPr bwMode="auto">
          <a:xfrm>
            <a:off x="0" y="6019800"/>
            <a:ext cx="7848600" cy="857250"/>
            <a:chOff x="0" y="3792"/>
            <a:chExt cx="4944" cy="540"/>
          </a:xfrm>
        </p:grpSpPr>
        <p:sp>
          <p:nvSpPr>
            <p:cNvPr id="101383"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cs typeface="+mn-cs"/>
              </a:endParaRPr>
            </a:p>
          </p:txBody>
        </p:sp>
        <p:grpSp>
          <p:nvGrpSpPr>
            <p:cNvPr id="2066" name="Group 8"/>
            <p:cNvGrpSpPr>
              <a:grpSpLocks/>
            </p:cNvGrpSpPr>
            <p:nvPr userDrawn="1"/>
          </p:nvGrpSpPr>
          <p:grpSpPr bwMode="auto">
            <a:xfrm>
              <a:off x="2486" y="3792"/>
              <a:ext cx="2458" cy="540"/>
              <a:chOff x="2486" y="3792"/>
              <a:chExt cx="2458" cy="540"/>
            </a:xfrm>
          </p:grpSpPr>
          <p:sp>
            <p:nvSpPr>
              <p:cNvPr id="2068"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9" name="Freeform 10"/>
              <p:cNvSpPr>
                <a:spLocks/>
              </p:cNvSpPr>
              <p:nvPr userDrawn="1"/>
            </p:nvSpPr>
            <p:spPr bwMode="ltGray">
              <a:xfrm>
                <a:off x="2677" y="3792"/>
                <a:ext cx="186" cy="395"/>
              </a:xfrm>
              <a:custGeom>
                <a:avLst/>
                <a:gdLst>
                  <a:gd name="T0" fmla="*/ 36 w 186"/>
                  <a:gd name="T1" fmla="*/ 0 h 353"/>
                  <a:gd name="T2" fmla="*/ 54 w 186"/>
                  <a:gd name="T3" fmla="*/ 31 h 353"/>
                  <a:gd name="T4" fmla="*/ 24 w 186"/>
                  <a:gd name="T5" fmla="*/ 54 h 353"/>
                  <a:gd name="T6" fmla="*/ 18 w 186"/>
                  <a:gd name="T7" fmla="*/ 116 h 353"/>
                  <a:gd name="T8" fmla="*/ 42 w 186"/>
                  <a:gd name="T9" fmla="*/ 200 h 353"/>
                  <a:gd name="T10" fmla="*/ 48 w 186"/>
                  <a:gd name="T11" fmla="*/ 284 h 353"/>
                  <a:gd name="T12" fmla="*/ 0 w 186"/>
                  <a:gd name="T13" fmla="*/ 620 h 353"/>
                  <a:gd name="T14" fmla="*/ 54 w 186"/>
                  <a:gd name="T15" fmla="*/ 410 h 353"/>
                  <a:gd name="T16" fmla="*/ 84 w 186"/>
                  <a:gd name="T17" fmla="*/ 379 h 353"/>
                  <a:gd name="T18" fmla="*/ 126 w 186"/>
                  <a:gd name="T19" fmla="*/ 222 h 353"/>
                  <a:gd name="T20" fmla="*/ 144 w 186"/>
                  <a:gd name="T21" fmla="*/ 210 h 353"/>
                  <a:gd name="T22" fmla="*/ 144 w 186"/>
                  <a:gd name="T23" fmla="*/ 158 h 353"/>
                  <a:gd name="T24" fmla="*/ 186 w 186"/>
                  <a:gd name="T25" fmla="*/ 116 h 353"/>
                  <a:gd name="T26" fmla="*/ 162 w 186"/>
                  <a:gd name="T27" fmla="*/ 105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0"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1"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1 h 66"/>
                  <a:gd name="T8" fmla="*/ 6 w 155"/>
                  <a:gd name="T9" fmla="*/ 31 h 66"/>
                  <a:gd name="T10" fmla="*/ 0 w 155"/>
                  <a:gd name="T11" fmla="*/ 43 h 66"/>
                  <a:gd name="T12" fmla="*/ 78 w 155"/>
                  <a:gd name="T13" fmla="*/ 105 h 66"/>
                  <a:gd name="T14" fmla="*/ 96 w 155"/>
                  <a:gd name="T15" fmla="*/ 74 h 66"/>
                  <a:gd name="T16" fmla="*/ 155 w 155"/>
                  <a:gd name="T17" fmla="*/ 117 h 66"/>
                  <a:gd name="T18" fmla="*/ 126 w 155"/>
                  <a:gd name="T19" fmla="*/ 43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2" name="Freeform 13"/>
              <p:cNvSpPr>
                <a:spLocks/>
              </p:cNvSpPr>
              <p:nvPr userDrawn="1"/>
            </p:nvSpPr>
            <p:spPr bwMode="ltGray">
              <a:xfrm>
                <a:off x="2486" y="3859"/>
                <a:ext cx="42" cy="81"/>
              </a:xfrm>
              <a:custGeom>
                <a:avLst/>
                <a:gdLst>
                  <a:gd name="T0" fmla="*/ 6 w 42"/>
                  <a:gd name="T1" fmla="*/ 66 h 72"/>
                  <a:gd name="T2" fmla="*/ 0 w 42"/>
                  <a:gd name="T3" fmla="*/ 33 h 72"/>
                  <a:gd name="T4" fmla="*/ 12 w 42"/>
                  <a:gd name="T5" fmla="*/ 11 h 72"/>
                  <a:gd name="T6" fmla="*/ 0 w 42"/>
                  <a:gd name="T7" fmla="*/ 11 h 72"/>
                  <a:gd name="T8" fmla="*/ 12 w 42"/>
                  <a:gd name="T9" fmla="*/ 11 h 72"/>
                  <a:gd name="T10" fmla="*/ 24 w 42"/>
                  <a:gd name="T11" fmla="*/ 11 h 72"/>
                  <a:gd name="T12" fmla="*/ 36 w 42"/>
                  <a:gd name="T13" fmla="*/ 11 h 72"/>
                  <a:gd name="T14" fmla="*/ 42 w 42"/>
                  <a:gd name="T15" fmla="*/ 0 h 72"/>
                  <a:gd name="T16" fmla="*/ 30 w 42"/>
                  <a:gd name="T17" fmla="*/ 33 h 72"/>
                  <a:gd name="T18" fmla="*/ 42 w 42"/>
                  <a:gd name="T19" fmla="*/ 88 h 72"/>
                  <a:gd name="T20" fmla="*/ 12 w 42"/>
                  <a:gd name="T21" fmla="*/ 129 h 72"/>
                  <a:gd name="T22" fmla="*/ 6 w 42"/>
                  <a:gd name="T23" fmla="*/ 66 h 72"/>
                  <a:gd name="T24" fmla="*/ 6 w 42"/>
                  <a:gd name="T25" fmla="*/ 6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1390"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cs typeface="+mn-cs"/>
              </a:endParaRPr>
            </a:p>
          </p:txBody>
        </p:sp>
      </p:grpSp>
      <p:grpSp>
        <p:nvGrpSpPr>
          <p:cNvPr id="2053" name="Group 15"/>
          <p:cNvGrpSpPr>
            <a:grpSpLocks/>
          </p:cNvGrpSpPr>
          <p:nvPr/>
        </p:nvGrpSpPr>
        <p:grpSpPr bwMode="auto">
          <a:xfrm>
            <a:off x="627063" y="6021388"/>
            <a:ext cx="5684837" cy="849312"/>
            <a:chOff x="395" y="3793"/>
            <a:chExt cx="3581" cy="535"/>
          </a:xfrm>
        </p:grpSpPr>
        <p:sp>
          <p:nvSpPr>
            <p:cNvPr id="2059" name="Freeform 16"/>
            <p:cNvSpPr>
              <a:spLocks/>
            </p:cNvSpPr>
            <p:nvPr/>
          </p:nvSpPr>
          <p:spPr bwMode="auto">
            <a:xfrm>
              <a:off x="1196" y="3793"/>
              <a:ext cx="365" cy="291"/>
            </a:xfrm>
            <a:custGeom>
              <a:avLst/>
              <a:gdLst>
                <a:gd name="T0" fmla="*/ 24 w 365"/>
                <a:gd name="T1" fmla="*/ 24 h 287"/>
                <a:gd name="T2" fmla="*/ 0 w 365"/>
                <a:gd name="T3" fmla="*/ 65 h 287"/>
                <a:gd name="T4" fmla="*/ 66 w 365"/>
                <a:gd name="T5" fmla="*/ 118 h 287"/>
                <a:gd name="T6" fmla="*/ 143 w 365"/>
                <a:gd name="T7" fmla="*/ 195 h 287"/>
                <a:gd name="T8" fmla="*/ 191 w 365"/>
                <a:gd name="T9" fmla="*/ 178 h 287"/>
                <a:gd name="T10" fmla="*/ 341 w 365"/>
                <a:gd name="T11" fmla="*/ 307 h 287"/>
                <a:gd name="T12" fmla="*/ 305 w 365"/>
                <a:gd name="T13" fmla="*/ 186 h 287"/>
                <a:gd name="T14" fmla="*/ 365 w 365"/>
                <a:gd name="T15" fmla="*/ 142 h 287"/>
                <a:gd name="T16" fmla="*/ 359 w 365"/>
                <a:gd name="T17" fmla="*/ 136 h 287"/>
                <a:gd name="T18" fmla="*/ 335 w 365"/>
                <a:gd name="T19" fmla="*/ 124 h 287"/>
                <a:gd name="T20" fmla="*/ 299 w 365"/>
                <a:gd name="T21" fmla="*/ 95 h 287"/>
                <a:gd name="T22" fmla="*/ 257 w 365"/>
                <a:gd name="T23" fmla="*/ 77 h 287"/>
                <a:gd name="T24" fmla="*/ 215 w 365"/>
                <a:gd name="T25" fmla="*/ 59 h 287"/>
                <a:gd name="T26" fmla="*/ 173 w 365"/>
                <a:gd name="T27" fmla="*/ 41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0"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1"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5 h 60"/>
                <a:gd name="T16" fmla="*/ 65 w 71"/>
                <a:gd name="T17" fmla="*/ 47 h 60"/>
                <a:gd name="T18" fmla="*/ 71 w 71"/>
                <a:gd name="T19" fmla="*/ 59 h 60"/>
                <a:gd name="T20" fmla="*/ 71 w 71"/>
                <a:gd name="T21" fmla="*/ 65 h 60"/>
                <a:gd name="T22" fmla="*/ 59 w 71"/>
                <a:gd name="T23" fmla="*/ 59 h 60"/>
                <a:gd name="T24" fmla="*/ 47 w 71"/>
                <a:gd name="T25" fmla="*/ 47 h 60"/>
                <a:gd name="T26" fmla="*/ 23 w 71"/>
                <a:gd name="T27" fmla="*/ 35 h 60"/>
                <a:gd name="T28" fmla="*/ 23 w 71"/>
                <a:gd name="T29" fmla="*/ 41 h 60"/>
                <a:gd name="T30" fmla="*/ 18 w 71"/>
                <a:gd name="T31" fmla="*/ 47 h 60"/>
                <a:gd name="T32" fmla="*/ 12 w 71"/>
                <a:gd name="T33" fmla="*/ 53 h 60"/>
                <a:gd name="T34" fmla="*/ 6 w 71"/>
                <a:gd name="T35" fmla="*/ 53 h 60"/>
                <a:gd name="T36" fmla="*/ 6 w 71"/>
                <a:gd name="T37" fmla="*/ 53 h 60"/>
                <a:gd name="T38" fmla="*/ 6 w 71"/>
                <a:gd name="T39" fmla="*/ 41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2"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9 h 162"/>
                <a:gd name="T10" fmla="*/ 96 w 161"/>
                <a:gd name="T11" fmla="*/ 65 h 162"/>
                <a:gd name="T12" fmla="*/ 102 w 161"/>
                <a:gd name="T13" fmla="*/ 77 h 162"/>
                <a:gd name="T14" fmla="*/ 108 w 161"/>
                <a:gd name="T15" fmla="*/ 89 h 162"/>
                <a:gd name="T16" fmla="*/ 120 w 161"/>
                <a:gd name="T17" fmla="*/ 101 h 162"/>
                <a:gd name="T18" fmla="*/ 143 w 161"/>
                <a:gd name="T19" fmla="*/ 119 h 162"/>
                <a:gd name="T20" fmla="*/ 155 w 161"/>
                <a:gd name="T21" fmla="*/ 148 h 162"/>
                <a:gd name="T22" fmla="*/ 161 w 161"/>
                <a:gd name="T23" fmla="*/ 166 h 162"/>
                <a:gd name="T24" fmla="*/ 161 w 161"/>
                <a:gd name="T25" fmla="*/ 172 h 162"/>
                <a:gd name="T26" fmla="*/ 96 w 161"/>
                <a:gd name="T27" fmla="*/ 107 h 162"/>
                <a:gd name="T28" fmla="*/ 30 w 161"/>
                <a:gd name="T29" fmla="*/ 59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3" name="Freeform 20"/>
            <p:cNvSpPr>
              <a:spLocks/>
            </p:cNvSpPr>
            <p:nvPr/>
          </p:nvSpPr>
          <p:spPr bwMode="auto">
            <a:xfrm>
              <a:off x="706" y="3854"/>
              <a:ext cx="59" cy="61"/>
            </a:xfrm>
            <a:custGeom>
              <a:avLst/>
              <a:gdLst>
                <a:gd name="T0" fmla="*/ 59 w 59"/>
                <a:gd name="T1" fmla="*/ 6 h 60"/>
                <a:gd name="T2" fmla="*/ 41 w 59"/>
                <a:gd name="T3" fmla="*/ 35 h 60"/>
                <a:gd name="T4" fmla="*/ 41 w 59"/>
                <a:gd name="T5" fmla="*/ 41 h 60"/>
                <a:gd name="T6" fmla="*/ 47 w 59"/>
                <a:gd name="T7" fmla="*/ 47 h 60"/>
                <a:gd name="T8" fmla="*/ 53 w 59"/>
                <a:gd name="T9" fmla="*/ 59 h 60"/>
                <a:gd name="T10" fmla="*/ 53 w 59"/>
                <a:gd name="T11" fmla="*/ 65 h 60"/>
                <a:gd name="T12" fmla="*/ 47 w 59"/>
                <a:gd name="T13" fmla="*/ 59 h 60"/>
                <a:gd name="T14" fmla="*/ 35 w 59"/>
                <a:gd name="T15" fmla="*/ 53 h 60"/>
                <a:gd name="T16" fmla="*/ 23 w 59"/>
                <a:gd name="T17" fmla="*/ 41 h 60"/>
                <a:gd name="T18" fmla="*/ 17 w 59"/>
                <a:gd name="T19" fmla="*/ 35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4" name="Freeform 21"/>
            <p:cNvSpPr>
              <a:spLocks/>
            </p:cNvSpPr>
            <p:nvPr/>
          </p:nvSpPr>
          <p:spPr bwMode="auto">
            <a:xfrm>
              <a:off x="395" y="3811"/>
              <a:ext cx="245" cy="207"/>
            </a:xfrm>
            <a:custGeom>
              <a:avLst/>
              <a:gdLst>
                <a:gd name="T0" fmla="*/ 233 w 245"/>
                <a:gd name="T1" fmla="*/ 41 h 204"/>
                <a:gd name="T2" fmla="*/ 245 w 245"/>
                <a:gd name="T3" fmla="*/ 47 h 204"/>
                <a:gd name="T4" fmla="*/ 209 w 245"/>
                <a:gd name="T5" fmla="*/ 89 h 204"/>
                <a:gd name="T6" fmla="*/ 143 w 245"/>
                <a:gd name="T7" fmla="*/ 142 h 204"/>
                <a:gd name="T8" fmla="*/ 167 w 245"/>
                <a:gd name="T9" fmla="*/ 166 h 204"/>
                <a:gd name="T10" fmla="*/ 179 w 245"/>
                <a:gd name="T11" fmla="*/ 219 h 204"/>
                <a:gd name="T12" fmla="*/ 77 w 245"/>
                <a:gd name="T13" fmla="*/ 142 h 204"/>
                <a:gd name="T14" fmla="*/ 47 w 245"/>
                <a:gd name="T15" fmla="*/ 89 h 204"/>
                <a:gd name="T16" fmla="*/ 89 w 245"/>
                <a:gd name="T17" fmla="*/ 71 h 204"/>
                <a:gd name="T18" fmla="*/ 59 w 245"/>
                <a:gd name="T19" fmla="*/ 41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1 h 204"/>
                <a:gd name="T50" fmla="*/ 233 w 245"/>
                <a:gd name="T51" fmla="*/ 41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1398"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5" name="Rectangle 2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1400"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pitchFamily="34" charset="0"/>
                <a:cs typeface="+mn-cs"/>
              </a:defRPr>
            </a:lvl1pPr>
          </a:lstStyle>
          <a:p>
            <a:pPr>
              <a:defRPr/>
            </a:pPr>
            <a:endParaRPr lang="en-US"/>
          </a:p>
        </p:txBody>
      </p:sp>
      <p:sp>
        <p:nvSpPr>
          <p:cNvPr id="101401"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pitchFamily="34" charset="0"/>
                <a:cs typeface="+mn-cs"/>
              </a:defRPr>
            </a:lvl1pPr>
          </a:lstStyle>
          <a:p>
            <a:pPr>
              <a:defRPr/>
            </a:pPr>
            <a:endParaRPr lang="en-US"/>
          </a:p>
        </p:txBody>
      </p:sp>
      <p:sp>
        <p:nvSpPr>
          <p:cNvPr id="101402"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effectLst>
                  <a:outerShdw blurRad="38100" dist="38100" dir="2700000" algn="tl">
                    <a:srgbClr val="000000"/>
                  </a:outerShdw>
                </a:effectLst>
              </a:defRPr>
            </a:lvl1pPr>
          </a:lstStyle>
          <a:p>
            <a:pPr>
              <a:defRPr/>
            </a:pPr>
            <a:fld id="{C05FE559-1E20-465C-8A59-70A8F8FB1022}"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876"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jpeg"/><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jpeg"/><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jpeg"/><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jpeg"/><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jpeg"/><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eaLnBrk="1" hangingPunct="1"/>
            <a:r>
              <a:rPr lang="en-US" altLang="en-US" sz="2800" b="1"/>
              <a:t>One focus of Unit one is on the development and expansion of the world’s three major monotheistic religions.</a:t>
            </a:r>
          </a:p>
        </p:txBody>
      </p:sp>
      <p:sp>
        <p:nvSpPr>
          <p:cNvPr id="5126" name="Rectangle 6"/>
          <p:cNvSpPr>
            <a:spLocks noGrp="1" noChangeArrowheads="1"/>
          </p:cNvSpPr>
          <p:nvPr>
            <p:ph type="body" sz="half" idx="2"/>
          </p:nvPr>
        </p:nvSpPr>
        <p:spPr>
          <a:xfrm>
            <a:off x="5105400" y="1600200"/>
            <a:ext cx="3581400" cy="4525963"/>
          </a:xfrm>
        </p:spPr>
        <p:txBody>
          <a:bodyPr/>
          <a:lstStyle/>
          <a:p>
            <a:pPr eaLnBrk="1" hangingPunct="1">
              <a:lnSpc>
                <a:spcPct val="90000"/>
              </a:lnSpc>
            </a:pPr>
            <a:r>
              <a:rPr lang="en-US" altLang="en-US" sz="2000"/>
              <a:t>What is monotheism?</a:t>
            </a:r>
          </a:p>
          <a:p>
            <a:pPr eaLnBrk="1" hangingPunct="1">
              <a:lnSpc>
                <a:spcPct val="90000"/>
              </a:lnSpc>
              <a:buFontTx/>
              <a:buNone/>
            </a:pPr>
            <a:endParaRPr lang="en-US" altLang="en-US" sz="2000"/>
          </a:p>
          <a:p>
            <a:pPr eaLnBrk="1" hangingPunct="1">
              <a:lnSpc>
                <a:spcPct val="90000"/>
              </a:lnSpc>
            </a:pPr>
            <a:r>
              <a:rPr lang="en-US" altLang="en-US" sz="2000"/>
              <a:t>The belief in just one God</a:t>
            </a:r>
          </a:p>
          <a:p>
            <a:pPr eaLnBrk="1" hangingPunct="1">
              <a:lnSpc>
                <a:spcPct val="90000"/>
              </a:lnSpc>
              <a:buFontTx/>
              <a:buNone/>
            </a:pPr>
            <a:endParaRPr lang="en-US" altLang="en-US" sz="2000"/>
          </a:p>
          <a:p>
            <a:pPr eaLnBrk="1" hangingPunct="1">
              <a:lnSpc>
                <a:spcPct val="90000"/>
              </a:lnSpc>
            </a:pPr>
            <a:r>
              <a:rPr lang="en-US" altLang="en-US" sz="2000"/>
              <a:t>So . . . What do you think polytheism is (remember your stem words!)</a:t>
            </a:r>
          </a:p>
          <a:p>
            <a:pPr eaLnBrk="1" hangingPunct="1">
              <a:lnSpc>
                <a:spcPct val="90000"/>
              </a:lnSpc>
              <a:buFontTx/>
              <a:buNone/>
            </a:pPr>
            <a:endParaRPr lang="en-US" altLang="en-US" sz="2000"/>
          </a:p>
          <a:p>
            <a:pPr eaLnBrk="1" hangingPunct="1">
              <a:lnSpc>
                <a:spcPct val="90000"/>
              </a:lnSpc>
            </a:pPr>
            <a:r>
              <a:rPr lang="en-US" altLang="en-US" sz="2000"/>
              <a:t>The belief in many gods—as in all of the ancient civilizations such as Egypt and Greece</a:t>
            </a:r>
          </a:p>
        </p:txBody>
      </p:sp>
      <p:pic>
        <p:nvPicPr>
          <p:cNvPr id="6148" name="Picture 7" descr="ancient Egypt"/>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81000" y="1911350"/>
            <a:ext cx="4267200" cy="287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9" name="Text Box 8"/>
          <p:cNvSpPr txBox="1">
            <a:spLocks noChangeArrowheads="1"/>
          </p:cNvSpPr>
          <p:nvPr/>
        </p:nvSpPr>
        <p:spPr bwMode="auto">
          <a:xfrm>
            <a:off x="304800" y="5105400"/>
            <a:ext cx="434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i="1"/>
              <a:t>Hale Bopp Comet over the Pyramids of Giza</a:t>
            </a:r>
            <a:r>
              <a:rPr lang="en-US" altLang="en-US" sz="1800"/>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126">
                                            <p:txEl>
                                              <p:pRg st="0" end="0"/>
                                            </p:txEl>
                                          </p:spTgt>
                                        </p:tgtEl>
                                        <p:attrNameLst>
                                          <p:attrName>style.visibility</p:attrName>
                                        </p:attrNameLst>
                                      </p:cBhvr>
                                      <p:to>
                                        <p:strVal val="visible"/>
                                      </p:to>
                                    </p:set>
                                    <p:anim calcmode="lin" valueType="num">
                                      <p:cBhvr>
                                        <p:cTn id="7" dur="2000" fill="hold"/>
                                        <p:tgtEl>
                                          <p:spTgt spid="5126">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5126">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512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512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5126">
                                            <p:txEl>
                                              <p:pRg st="2" end="2"/>
                                            </p:txEl>
                                          </p:spTgt>
                                        </p:tgtEl>
                                        <p:attrNameLst>
                                          <p:attrName>style.visibility</p:attrName>
                                        </p:attrNameLst>
                                      </p:cBhvr>
                                      <p:to>
                                        <p:strVal val="visible"/>
                                      </p:to>
                                    </p:set>
                                    <p:anim calcmode="lin" valueType="num">
                                      <p:cBhvr>
                                        <p:cTn id="15" dur="2000" fill="hold"/>
                                        <p:tgtEl>
                                          <p:spTgt spid="5126">
                                            <p:txEl>
                                              <p:pRg st="2" end="2"/>
                                            </p:txEl>
                                          </p:spTgt>
                                        </p:tgtEl>
                                        <p:attrNameLst>
                                          <p:attrName>ppt_w</p:attrName>
                                        </p:attrNameLst>
                                      </p:cBhvr>
                                      <p:tavLst>
                                        <p:tav tm="0">
                                          <p:val>
                                            <p:fltVal val="0"/>
                                          </p:val>
                                        </p:tav>
                                        <p:tav tm="100000">
                                          <p:val>
                                            <p:strVal val="#ppt_w"/>
                                          </p:val>
                                        </p:tav>
                                      </p:tavLst>
                                    </p:anim>
                                    <p:anim calcmode="lin" valueType="num">
                                      <p:cBhvr>
                                        <p:cTn id="16" dur="2000" fill="hold"/>
                                        <p:tgtEl>
                                          <p:spTgt spid="5126">
                                            <p:txEl>
                                              <p:pRg st="2" end="2"/>
                                            </p:txEl>
                                          </p:spTgt>
                                        </p:tgtEl>
                                        <p:attrNameLst>
                                          <p:attrName>ppt_h</p:attrName>
                                        </p:attrNameLst>
                                      </p:cBhvr>
                                      <p:tavLst>
                                        <p:tav tm="0">
                                          <p:val>
                                            <p:fltVal val="0"/>
                                          </p:val>
                                        </p:tav>
                                        <p:tav tm="100000">
                                          <p:val>
                                            <p:strVal val="#ppt_h"/>
                                          </p:val>
                                        </p:tav>
                                      </p:tavLst>
                                    </p:anim>
                                    <p:anim calcmode="lin" valueType="num">
                                      <p:cBhvr>
                                        <p:cTn id="17" dur="2000" fill="hold"/>
                                        <p:tgtEl>
                                          <p:spTgt spid="512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2000" fill="hold"/>
                                        <p:tgtEl>
                                          <p:spTgt spid="512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5126">
                                            <p:txEl>
                                              <p:pRg st="4" end="4"/>
                                            </p:txEl>
                                          </p:spTgt>
                                        </p:tgtEl>
                                        <p:attrNameLst>
                                          <p:attrName>style.visibility</p:attrName>
                                        </p:attrNameLst>
                                      </p:cBhvr>
                                      <p:to>
                                        <p:strVal val="visible"/>
                                      </p:to>
                                    </p:set>
                                    <p:anim calcmode="lin" valueType="num">
                                      <p:cBhvr>
                                        <p:cTn id="23" dur="2000" fill="hold"/>
                                        <p:tgtEl>
                                          <p:spTgt spid="5126">
                                            <p:txEl>
                                              <p:pRg st="4" end="4"/>
                                            </p:txEl>
                                          </p:spTgt>
                                        </p:tgtEl>
                                        <p:attrNameLst>
                                          <p:attrName>ppt_w</p:attrName>
                                        </p:attrNameLst>
                                      </p:cBhvr>
                                      <p:tavLst>
                                        <p:tav tm="0">
                                          <p:val>
                                            <p:fltVal val="0"/>
                                          </p:val>
                                        </p:tav>
                                        <p:tav tm="100000">
                                          <p:val>
                                            <p:strVal val="#ppt_w"/>
                                          </p:val>
                                        </p:tav>
                                      </p:tavLst>
                                    </p:anim>
                                    <p:anim calcmode="lin" valueType="num">
                                      <p:cBhvr>
                                        <p:cTn id="24" dur="2000" fill="hold"/>
                                        <p:tgtEl>
                                          <p:spTgt spid="5126">
                                            <p:txEl>
                                              <p:pRg st="4" end="4"/>
                                            </p:txEl>
                                          </p:spTgt>
                                        </p:tgtEl>
                                        <p:attrNameLst>
                                          <p:attrName>ppt_h</p:attrName>
                                        </p:attrNameLst>
                                      </p:cBhvr>
                                      <p:tavLst>
                                        <p:tav tm="0">
                                          <p:val>
                                            <p:fltVal val="0"/>
                                          </p:val>
                                        </p:tav>
                                        <p:tav tm="100000">
                                          <p:val>
                                            <p:strVal val="#ppt_h"/>
                                          </p:val>
                                        </p:tav>
                                      </p:tavLst>
                                    </p:anim>
                                    <p:anim calcmode="lin" valueType="num">
                                      <p:cBhvr>
                                        <p:cTn id="25" dur="2000" fill="hold"/>
                                        <p:tgtEl>
                                          <p:spTgt spid="512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6" dur="2000" fill="hold"/>
                                        <p:tgtEl>
                                          <p:spTgt spid="5126">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5126">
                                            <p:txEl>
                                              <p:pRg st="6" end="6"/>
                                            </p:txEl>
                                          </p:spTgt>
                                        </p:tgtEl>
                                        <p:attrNameLst>
                                          <p:attrName>style.visibility</p:attrName>
                                        </p:attrNameLst>
                                      </p:cBhvr>
                                      <p:to>
                                        <p:strVal val="visible"/>
                                      </p:to>
                                    </p:set>
                                    <p:anim calcmode="lin" valueType="num">
                                      <p:cBhvr>
                                        <p:cTn id="31" dur="2000" fill="hold"/>
                                        <p:tgtEl>
                                          <p:spTgt spid="5126">
                                            <p:txEl>
                                              <p:pRg st="6" end="6"/>
                                            </p:txEl>
                                          </p:spTgt>
                                        </p:tgtEl>
                                        <p:attrNameLst>
                                          <p:attrName>ppt_w</p:attrName>
                                        </p:attrNameLst>
                                      </p:cBhvr>
                                      <p:tavLst>
                                        <p:tav tm="0">
                                          <p:val>
                                            <p:fltVal val="0"/>
                                          </p:val>
                                        </p:tav>
                                        <p:tav tm="100000">
                                          <p:val>
                                            <p:strVal val="#ppt_w"/>
                                          </p:val>
                                        </p:tav>
                                      </p:tavLst>
                                    </p:anim>
                                    <p:anim calcmode="lin" valueType="num">
                                      <p:cBhvr>
                                        <p:cTn id="32" dur="2000" fill="hold"/>
                                        <p:tgtEl>
                                          <p:spTgt spid="5126">
                                            <p:txEl>
                                              <p:pRg st="6" end="6"/>
                                            </p:txEl>
                                          </p:spTgt>
                                        </p:tgtEl>
                                        <p:attrNameLst>
                                          <p:attrName>ppt_h</p:attrName>
                                        </p:attrNameLst>
                                      </p:cBhvr>
                                      <p:tavLst>
                                        <p:tav tm="0">
                                          <p:val>
                                            <p:fltVal val="0"/>
                                          </p:val>
                                        </p:tav>
                                        <p:tav tm="100000">
                                          <p:val>
                                            <p:strVal val="#ppt_h"/>
                                          </p:val>
                                        </p:tav>
                                      </p:tavLst>
                                    </p:anim>
                                    <p:anim calcmode="lin" valueType="num">
                                      <p:cBhvr>
                                        <p:cTn id="33" dur="2000" fill="hold"/>
                                        <p:tgtEl>
                                          <p:spTgt spid="5126">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34" dur="2000" fill="hold"/>
                                        <p:tgtEl>
                                          <p:spTgt spid="5126">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z="2800" b="1"/>
              <a:t>SS7G8c: Compare and contrast the prominent religions in Southwest Asia (Middle East): Judaism, Islam, and Christianity.</a:t>
            </a:r>
          </a:p>
        </p:txBody>
      </p:sp>
      <p:sp>
        <p:nvSpPr>
          <p:cNvPr id="30725" name="Rectangle 5"/>
          <p:cNvSpPr>
            <a:spLocks noGrp="1" noChangeArrowheads="1"/>
          </p:cNvSpPr>
          <p:nvPr>
            <p:ph type="body" sz="half" idx="1"/>
          </p:nvPr>
        </p:nvSpPr>
        <p:spPr>
          <a:xfrm>
            <a:off x="457200" y="1600200"/>
            <a:ext cx="3352800" cy="4525963"/>
          </a:xfrm>
        </p:spPr>
        <p:txBody>
          <a:bodyPr/>
          <a:lstStyle/>
          <a:p>
            <a:pPr eaLnBrk="1" hangingPunct="1">
              <a:lnSpc>
                <a:spcPct val="80000"/>
              </a:lnSpc>
            </a:pPr>
            <a:r>
              <a:rPr lang="en-US" altLang="en-US" sz="2000"/>
              <a:t>Jesus was a Jewish teacher and prophet who lived in Palestine in the first century CE. (Christianity </a:t>
            </a:r>
            <a:r>
              <a:rPr lang="en-US" altLang="en-US" sz="2000" b="1"/>
              <a:t>founded</a:t>
            </a:r>
            <a:r>
              <a:rPr lang="en-US" altLang="en-US" sz="2000"/>
              <a:t> circa 30 CE)</a:t>
            </a:r>
          </a:p>
          <a:p>
            <a:pPr eaLnBrk="1" hangingPunct="1">
              <a:lnSpc>
                <a:spcPct val="80000"/>
              </a:lnSpc>
              <a:buFontTx/>
              <a:buNone/>
            </a:pPr>
            <a:endParaRPr lang="en-US" altLang="en-US" sz="2000"/>
          </a:p>
          <a:p>
            <a:pPr eaLnBrk="1" hangingPunct="1">
              <a:lnSpc>
                <a:spcPct val="80000"/>
              </a:lnSpc>
            </a:pPr>
            <a:r>
              <a:rPr lang="en-US" altLang="en-US" sz="2000"/>
              <a:t>He revealed himself to be the Son of God in fulfillment of Hebrew scripture, and taught that the Kingdom of God was imminent, bringing with it forgiveness and new life for all who believed. </a:t>
            </a:r>
          </a:p>
          <a:p>
            <a:pPr eaLnBrk="1" hangingPunct="1">
              <a:lnSpc>
                <a:spcPct val="80000"/>
              </a:lnSpc>
              <a:buFontTx/>
              <a:buNone/>
            </a:pPr>
            <a:r>
              <a:rPr lang="en-US" altLang="en-US" sz="1600"/>
              <a:t/>
            </a:r>
            <a:br>
              <a:rPr lang="en-US" altLang="en-US" sz="1600"/>
            </a:br>
            <a:endParaRPr lang="en-US" altLang="en-US" sz="1600"/>
          </a:p>
        </p:txBody>
      </p:sp>
      <p:pic>
        <p:nvPicPr>
          <p:cNvPr id="16388" name="Picture 7" descr="Map_-_Spread_of_Christianity_2"/>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3810000" y="1828800"/>
            <a:ext cx="5181600" cy="318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9" name="Text Box 8"/>
          <p:cNvSpPr txBox="1">
            <a:spLocks noChangeArrowheads="1"/>
          </p:cNvSpPr>
          <p:nvPr/>
        </p:nvSpPr>
        <p:spPr bwMode="auto">
          <a:xfrm>
            <a:off x="3886200" y="5334000"/>
            <a:ext cx="510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The yellow areas show the spread of Christianity from 200 CE to 400 CE.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25">
                                            <p:txEl>
                                              <p:pRg st="0" end="0"/>
                                            </p:txEl>
                                          </p:spTgt>
                                        </p:tgtEl>
                                        <p:attrNameLst>
                                          <p:attrName>style.visibility</p:attrName>
                                        </p:attrNameLst>
                                      </p:cBhvr>
                                      <p:to>
                                        <p:strVal val="visible"/>
                                      </p:to>
                                    </p:set>
                                    <p:animEffect transition="in" filter="dissolve">
                                      <p:cBhvr>
                                        <p:cTn id="7" dur="500"/>
                                        <p:tgtEl>
                                          <p:spTgt spid="3072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25">
                                            <p:txEl>
                                              <p:pRg st="2" end="2"/>
                                            </p:txEl>
                                          </p:spTgt>
                                        </p:tgtEl>
                                        <p:attrNameLst>
                                          <p:attrName>style.visibility</p:attrName>
                                        </p:attrNameLst>
                                      </p:cBhvr>
                                      <p:to>
                                        <p:strVal val="visible"/>
                                      </p:to>
                                    </p:set>
                                    <p:animEffect transition="in" filter="dissolve">
                                      <p:cBhvr>
                                        <p:cTn id="12" dur="500"/>
                                        <p:tgtEl>
                                          <p:spTgt spid="3072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725">
                                            <p:txEl>
                                              <p:pRg st="3" end="3"/>
                                            </p:txEl>
                                          </p:spTgt>
                                        </p:tgtEl>
                                        <p:attrNameLst>
                                          <p:attrName>style.visibility</p:attrName>
                                        </p:attrNameLst>
                                      </p:cBhvr>
                                      <p:to>
                                        <p:strVal val="visible"/>
                                      </p:to>
                                    </p:set>
                                    <p:animEffect transition="in" filter="dissolve">
                                      <p:cBhvr>
                                        <p:cTn id="17" dur="500"/>
                                        <p:tgtEl>
                                          <p:spTgt spid="307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p:txBody>
          <a:bodyPr/>
          <a:lstStyle/>
          <a:p>
            <a:pPr eaLnBrk="1" hangingPunct="1"/>
            <a:r>
              <a:rPr lang="en-US" altLang="en-US" sz="4000" b="1"/>
              <a:t>Have you heard of these Christian holidays and festivals?</a:t>
            </a:r>
          </a:p>
        </p:txBody>
      </p:sp>
      <p:sp>
        <p:nvSpPr>
          <p:cNvPr id="37894" name="Rectangle 6"/>
          <p:cNvSpPr>
            <a:spLocks noGrp="1" noChangeArrowheads="1"/>
          </p:cNvSpPr>
          <p:nvPr>
            <p:ph type="body" sz="half" idx="2"/>
          </p:nvPr>
        </p:nvSpPr>
        <p:spPr>
          <a:xfrm>
            <a:off x="4419600" y="1600200"/>
            <a:ext cx="4495800" cy="4525963"/>
          </a:xfrm>
        </p:spPr>
        <p:txBody>
          <a:bodyPr/>
          <a:lstStyle/>
          <a:p>
            <a:pPr eaLnBrk="1" hangingPunct="1">
              <a:lnSpc>
                <a:spcPct val="80000"/>
              </a:lnSpc>
            </a:pPr>
            <a:r>
              <a:rPr lang="en-US" altLang="en-US" sz="1600" i="1"/>
              <a:t>Advent:</a:t>
            </a:r>
            <a:r>
              <a:rPr lang="en-US" altLang="en-US" sz="1600"/>
              <a:t> The beginning of the Christian Year. Four Sundays before Christmas, Christians set aside time for reflection and preparation for recalling the coming of Christ. </a:t>
            </a:r>
            <a:br>
              <a:rPr lang="en-US" altLang="en-US" sz="1600"/>
            </a:br>
            <a:endParaRPr lang="en-US" altLang="en-US" sz="1600"/>
          </a:p>
          <a:p>
            <a:pPr eaLnBrk="1" hangingPunct="1">
              <a:lnSpc>
                <a:spcPct val="80000"/>
              </a:lnSpc>
            </a:pPr>
            <a:r>
              <a:rPr lang="en-US" altLang="en-US" sz="1600" i="1"/>
              <a:t>Christmas</a:t>
            </a:r>
            <a:r>
              <a:rPr lang="en-US" altLang="en-US" sz="1600"/>
              <a:t> (December 25): The celebration of Jesus’ birth</a:t>
            </a:r>
            <a:br>
              <a:rPr lang="en-US" altLang="en-US" sz="1600"/>
            </a:br>
            <a:endParaRPr lang="en-US" altLang="en-US" sz="1600"/>
          </a:p>
          <a:p>
            <a:pPr eaLnBrk="1" hangingPunct="1">
              <a:lnSpc>
                <a:spcPct val="80000"/>
              </a:lnSpc>
            </a:pPr>
            <a:r>
              <a:rPr lang="en-US" altLang="en-US" sz="1600" i="1"/>
              <a:t>Lent:</a:t>
            </a:r>
            <a:r>
              <a:rPr lang="en-US" altLang="en-US" sz="1600"/>
              <a:t> The 40 days of preparation and penance which begins on Ash Wednesday and concludes at sundown on Holy (Easter) Saturday. </a:t>
            </a:r>
            <a:br>
              <a:rPr lang="en-US" altLang="en-US" sz="1600"/>
            </a:br>
            <a:endParaRPr lang="en-US" altLang="en-US" sz="1600"/>
          </a:p>
          <a:p>
            <a:pPr eaLnBrk="1" hangingPunct="1">
              <a:lnSpc>
                <a:spcPct val="80000"/>
              </a:lnSpc>
            </a:pPr>
            <a:r>
              <a:rPr lang="en-US" altLang="en-US" sz="1600" i="1"/>
              <a:t>Easter:</a:t>
            </a:r>
            <a:r>
              <a:rPr lang="en-US" altLang="en-US" sz="1600"/>
              <a:t> The holiest period of the Christian calendar. It begins with Good Friday, which solemnly commemorates Jesus’ crucifixion, and continues until Easter Sunday which celebrates the resurrection of Jesus. </a:t>
            </a:r>
            <a:br>
              <a:rPr lang="en-US" altLang="en-US" sz="1600"/>
            </a:br>
            <a:endParaRPr lang="en-US" altLang="en-US" sz="1600"/>
          </a:p>
          <a:p>
            <a:pPr eaLnBrk="1" hangingPunct="1">
              <a:lnSpc>
                <a:spcPct val="80000"/>
              </a:lnSpc>
            </a:pPr>
            <a:r>
              <a:rPr lang="en-US" altLang="en-US" sz="1600"/>
              <a:t>The holy book of Christianity is the </a:t>
            </a:r>
            <a:r>
              <a:rPr lang="en-US" altLang="en-US" sz="1600" b="1"/>
              <a:t>Bible</a:t>
            </a:r>
            <a:r>
              <a:rPr lang="en-US" altLang="en-US" sz="1600"/>
              <a:t> and the place of worship for Christians is a church and/or cathedral.</a:t>
            </a:r>
          </a:p>
        </p:txBody>
      </p:sp>
      <p:pic>
        <p:nvPicPr>
          <p:cNvPr id="17412" name="Picture 7" descr="Christma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30250" y="2233613"/>
            <a:ext cx="3340100" cy="3257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894">
                                            <p:txEl>
                                              <p:pRg st="0" end="0"/>
                                            </p:txEl>
                                          </p:spTgt>
                                        </p:tgtEl>
                                        <p:attrNameLst>
                                          <p:attrName>style.visibility</p:attrName>
                                        </p:attrNameLst>
                                      </p:cBhvr>
                                      <p:to>
                                        <p:strVal val="visible"/>
                                      </p:to>
                                    </p:set>
                                    <p:animEffect transition="in" filter="fade">
                                      <p:cBhvr>
                                        <p:cTn id="7" dur="1000"/>
                                        <p:tgtEl>
                                          <p:spTgt spid="37894">
                                            <p:txEl>
                                              <p:pRg st="0" end="0"/>
                                            </p:txEl>
                                          </p:spTgt>
                                        </p:tgtEl>
                                      </p:cBhvr>
                                    </p:animEffect>
                                    <p:anim calcmode="lin" valueType="num">
                                      <p:cBhvr>
                                        <p:cTn id="8" dur="1000" fill="hold"/>
                                        <p:tgtEl>
                                          <p:spTgt spid="3789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89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894">
                                            <p:txEl>
                                              <p:pRg st="1" end="1"/>
                                            </p:txEl>
                                          </p:spTgt>
                                        </p:tgtEl>
                                        <p:attrNameLst>
                                          <p:attrName>style.visibility</p:attrName>
                                        </p:attrNameLst>
                                      </p:cBhvr>
                                      <p:to>
                                        <p:strVal val="visible"/>
                                      </p:to>
                                    </p:set>
                                    <p:animEffect transition="in" filter="fade">
                                      <p:cBhvr>
                                        <p:cTn id="14" dur="1000"/>
                                        <p:tgtEl>
                                          <p:spTgt spid="37894">
                                            <p:txEl>
                                              <p:pRg st="1" end="1"/>
                                            </p:txEl>
                                          </p:spTgt>
                                        </p:tgtEl>
                                      </p:cBhvr>
                                    </p:animEffect>
                                    <p:anim calcmode="lin" valueType="num">
                                      <p:cBhvr>
                                        <p:cTn id="15" dur="1000" fill="hold"/>
                                        <p:tgtEl>
                                          <p:spTgt spid="3789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789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7894">
                                            <p:txEl>
                                              <p:pRg st="2" end="2"/>
                                            </p:txEl>
                                          </p:spTgt>
                                        </p:tgtEl>
                                        <p:attrNameLst>
                                          <p:attrName>style.visibility</p:attrName>
                                        </p:attrNameLst>
                                      </p:cBhvr>
                                      <p:to>
                                        <p:strVal val="visible"/>
                                      </p:to>
                                    </p:set>
                                    <p:animEffect transition="in" filter="fade">
                                      <p:cBhvr>
                                        <p:cTn id="21" dur="1000"/>
                                        <p:tgtEl>
                                          <p:spTgt spid="37894">
                                            <p:txEl>
                                              <p:pRg st="2" end="2"/>
                                            </p:txEl>
                                          </p:spTgt>
                                        </p:tgtEl>
                                      </p:cBhvr>
                                    </p:animEffect>
                                    <p:anim calcmode="lin" valueType="num">
                                      <p:cBhvr>
                                        <p:cTn id="22" dur="1000" fill="hold"/>
                                        <p:tgtEl>
                                          <p:spTgt spid="3789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789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7894">
                                            <p:txEl>
                                              <p:pRg st="3" end="3"/>
                                            </p:txEl>
                                          </p:spTgt>
                                        </p:tgtEl>
                                        <p:attrNameLst>
                                          <p:attrName>style.visibility</p:attrName>
                                        </p:attrNameLst>
                                      </p:cBhvr>
                                      <p:to>
                                        <p:strVal val="visible"/>
                                      </p:to>
                                    </p:set>
                                    <p:animEffect transition="in" filter="fade">
                                      <p:cBhvr>
                                        <p:cTn id="28" dur="1000"/>
                                        <p:tgtEl>
                                          <p:spTgt spid="37894">
                                            <p:txEl>
                                              <p:pRg st="3" end="3"/>
                                            </p:txEl>
                                          </p:spTgt>
                                        </p:tgtEl>
                                      </p:cBhvr>
                                    </p:animEffect>
                                    <p:anim calcmode="lin" valueType="num">
                                      <p:cBhvr>
                                        <p:cTn id="29" dur="1000" fill="hold"/>
                                        <p:tgtEl>
                                          <p:spTgt spid="3789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789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7894">
                                            <p:txEl>
                                              <p:pRg st="4" end="4"/>
                                            </p:txEl>
                                          </p:spTgt>
                                        </p:tgtEl>
                                        <p:attrNameLst>
                                          <p:attrName>style.visibility</p:attrName>
                                        </p:attrNameLst>
                                      </p:cBhvr>
                                      <p:to>
                                        <p:strVal val="visible"/>
                                      </p:to>
                                    </p:set>
                                    <p:animEffect transition="in" filter="fade">
                                      <p:cBhvr>
                                        <p:cTn id="35" dur="1000"/>
                                        <p:tgtEl>
                                          <p:spTgt spid="37894">
                                            <p:txEl>
                                              <p:pRg st="4" end="4"/>
                                            </p:txEl>
                                          </p:spTgt>
                                        </p:tgtEl>
                                      </p:cBhvr>
                                    </p:animEffect>
                                    <p:anim calcmode="lin" valueType="num">
                                      <p:cBhvr>
                                        <p:cTn id="36" dur="1000" fill="hold"/>
                                        <p:tgtEl>
                                          <p:spTgt spid="3789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789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49213"/>
            <a:ext cx="8229600" cy="1143000"/>
          </a:xfrm>
        </p:spPr>
        <p:txBody>
          <a:bodyPr/>
          <a:lstStyle/>
          <a:p>
            <a:pPr algn="r" eaLnBrk="1" hangingPunct="1"/>
            <a:r>
              <a:rPr lang="en-US" altLang="en-US" b="1" u="sng"/>
              <a:t>Cathedrals</a:t>
            </a:r>
          </a:p>
        </p:txBody>
      </p:sp>
      <p:sp>
        <p:nvSpPr>
          <p:cNvPr id="18435" name="Content Placeholder 2"/>
          <p:cNvSpPr>
            <a:spLocks noGrp="1"/>
          </p:cNvSpPr>
          <p:nvPr>
            <p:ph idx="1"/>
          </p:nvPr>
        </p:nvSpPr>
        <p:spPr/>
        <p:txBody>
          <a:bodyPr/>
          <a:lstStyle/>
          <a:p>
            <a:pPr eaLnBrk="1" hangingPunct="1"/>
            <a:endParaRPr lang="en-US" altLang="en-US"/>
          </a:p>
        </p:txBody>
      </p:sp>
      <p:pic>
        <p:nvPicPr>
          <p:cNvPr id="18436" name="Picture 2" descr="http://www.saintisidore.org/pics/church-layou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00200"/>
            <a:ext cx="3381375" cy="52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descr="http://www.faculty.de.gcsu.edu/~rviau/Chartres/chartres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325"/>
            <a:ext cx="4652963" cy="689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b="1" u="sng"/>
              <a:t>Assignment</a:t>
            </a:r>
            <a:r>
              <a:rPr lang="en-US" altLang="en-US" b="1"/>
              <a:t> – Make sure you follow ALL the directions</a:t>
            </a:r>
            <a:r>
              <a:rPr lang="en-US" altLang="en-US" b="1" u="sng"/>
              <a:t>!</a:t>
            </a:r>
            <a:endParaRPr lang="en-US" altLang="en-US"/>
          </a:p>
        </p:txBody>
      </p:sp>
      <p:sp>
        <p:nvSpPr>
          <p:cNvPr id="19459" name="Content Placeholder 2"/>
          <p:cNvSpPr>
            <a:spLocks noGrp="1"/>
          </p:cNvSpPr>
          <p:nvPr>
            <p:ph sz="half" idx="1"/>
          </p:nvPr>
        </p:nvSpPr>
        <p:spPr/>
        <p:txBody>
          <a:bodyPr/>
          <a:lstStyle/>
          <a:p>
            <a:pPr eaLnBrk="1" hangingPunct="1"/>
            <a:r>
              <a:rPr lang="en-US" altLang="en-US">
                <a:solidFill>
                  <a:srgbClr val="00B050"/>
                </a:solidFill>
              </a:rPr>
              <a:t>Write a letter to a friend in the mind of a Christian.  The letter should be about how you came across a Jewish individual and the events that transpired.</a:t>
            </a:r>
          </a:p>
        </p:txBody>
      </p:sp>
      <p:sp>
        <p:nvSpPr>
          <p:cNvPr id="4" name="Text Placeholder 3"/>
          <p:cNvSpPr>
            <a:spLocks noGrp="1"/>
          </p:cNvSpPr>
          <p:nvPr>
            <p:ph type="body" sz="half" idx="2"/>
          </p:nvPr>
        </p:nvSpPr>
        <p:spPr>
          <a:xfrm>
            <a:off x="4648200" y="1524000"/>
            <a:ext cx="4419600" cy="4602163"/>
          </a:xfrm>
        </p:spPr>
        <p:txBody>
          <a:bodyPr/>
          <a:lstStyle/>
          <a:p>
            <a:pPr eaLnBrk="1" hangingPunct="1">
              <a:defRPr/>
            </a:pPr>
            <a:r>
              <a:rPr lang="en-US" sz="2800" b="1" u="sng" dirty="0">
                <a:solidFill>
                  <a:schemeClr val="accent2">
                    <a:lumMod val="75000"/>
                  </a:schemeClr>
                </a:solidFill>
              </a:rPr>
              <a:t>Minimum</a:t>
            </a:r>
            <a:r>
              <a:rPr lang="en-US" sz="2800" dirty="0">
                <a:solidFill>
                  <a:schemeClr val="accent2">
                    <a:lumMod val="75000"/>
                  </a:schemeClr>
                </a:solidFill>
              </a:rPr>
              <a:t> 15 sentences on a separate sheet of paper.</a:t>
            </a:r>
          </a:p>
          <a:p>
            <a:pPr eaLnBrk="1" hangingPunct="1">
              <a:defRPr/>
            </a:pPr>
            <a:r>
              <a:rPr lang="en-US" sz="2800" dirty="0">
                <a:solidFill>
                  <a:schemeClr val="accent2">
                    <a:lumMod val="75000"/>
                  </a:schemeClr>
                </a:solidFill>
              </a:rPr>
              <a:t>Underline key concepts!</a:t>
            </a:r>
          </a:p>
          <a:p>
            <a:pPr eaLnBrk="1" hangingPunct="1">
              <a:defRPr/>
            </a:pPr>
            <a:r>
              <a:rPr lang="en-US" sz="2800" dirty="0">
                <a:solidFill>
                  <a:schemeClr val="accent2">
                    <a:lumMod val="75000"/>
                  </a:schemeClr>
                </a:solidFill>
              </a:rPr>
              <a:t>Concepts discussed must include </a:t>
            </a:r>
            <a:r>
              <a:rPr lang="en-US" sz="2800" b="1" u="sng" dirty="0">
                <a:solidFill>
                  <a:schemeClr val="accent2">
                    <a:lumMod val="75000"/>
                  </a:schemeClr>
                </a:solidFill>
              </a:rPr>
              <a:t>ALL OF THE FOLLOWING</a:t>
            </a:r>
            <a:r>
              <a:rPr lang="en-US" sz="2800" dirty="0">
                <a:solidFill>
                  <a:schemeClr val="accent2">
                    <a:lumMod val="75000"/>
                  </a:schemeClr>
                </a:solidFill>
              </a:rPr>
              <a:t>: Holidays, monotheistic, holy book, founders, places of worship, and any other differences/similarities.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z="2800" b="1"/>
              <a:t>SS7G8c: Compare and contrast the prominent religions in Southwest Asia (Middle East): Judaism, Islam, and Christianity.</a:t>
            </a:r>
          </a:p>
        </p:txBody>
      </p:sp>
      <p:sp>
        <p:nvSpPr>
          <p:cNvPr id="36869" name="Rectangle 5"/>
          <p:cNvSpPr>
            <a:spLocks noGrp="1" noChangeArrowheads="1"/>
          </p:cNvSpPr>
          <p:nvPr>
            <p:ph type="body" sz="half" idx="2"/>
          </p:nvPr>
        </p:nvSpPr>
        <p:spPr/>
        <p:txBody>
          <a:bodyPr/>
          <a:lstStyle/>
          <a:p>
            <a:pPr eaLnBrk="1" hangingPunct="1">
              <a:lnSpc>
                <a:spcPct val="80000"/>
              </a:lnSpc>
            </a:pPr>
            <a:r>
              <a:rPr lang="en-US" altLang="en-US" sz="2000"/>
              <a:t>Islam means submission to </a:t>
            </a:r>
            <a:r>
              <a:rPr lang="en-US" altLang="en-US" sz="2000" i="1"/>
              <a:t>Allah</a:t>
            </a:r>
            <a:r>
              <a:rPr lang="en-US" altLang="en-US" sz="2000"/>
              <a:t> (God). Islam was revealed to the Prophet Muhammad (the founder of Islam) who lived from 570 CE to 632 CE in Mecca (a holy city for Islam along with Jerusalem) in modern-day Saudi Arabia. </a:t>
            </a:r>
          </a:p>
          <a:p>
            <a:pPr eaLnBrk="1" hangingPunct="1">
              <a:lnSpc>
                <a:spcPct val="80000"/>
              </a:lnSpc>
            </a:pPr>
            <a:endParaRPr lang="en-US" altLang="en-US" sz="2000"/>
          </a:p>
          <a:p>
            <a:pPr eaLnBrk="1" hangingPunct="1">
              <a:lnSpc>
                <a:spcPct val="80000"/>
              </a:lnSpc>
            </a:pPr>
            <a:r>
              <a:rPr lang="en-US" altLang="en-US" sz="2000"/>
              <a:t>Muhammad was called to prophethood when God dictated the Qur'an to him through the archangel Gabriel. </a:t>
            </a:r>
          </a:p>
          <a:p>
            <a:pPr eaLnBrk="1" hangingPunct="1">
              <a:lnSpc>
                <a:spcPct val="80000"/>
              </a:lnSpc>
            </a:pPr>
            <a:endParaRPr lang="en-US" altLang="en-US" sz="2000"/>
          </a:p>
          <a:p>
            <a:pPr eaLnBrk="1" hangingPunct="1">
              <a:lnSpc>
                <a:spcPct val="80000"/>
              </a:lnSpc>
            </a:pPr>
            <a:r>
              <a:rPr lang="en-US" altLang="en-US" sz="2000"/>
              <a:t>Although he gained a small following in his tribe, Muhammad was initially persecuted for his beliefs. </a:t>
            </a:r>
          </a:p>
        </p:txBody>
      </p:sp>
      <p:pic>
        <p:nvPicPr>
          <p:cNvPr id="20484" name="Picture 6" descr="saudi_arabia_mecca"/>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1981200"/>
            <a:ext cx="4038600" cy="3033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5" name="Text Box 7"/>
          <p:cNvSpPr txBox="1">
            <a:spLocks noChangeArrowheads="1"/>
          </p:cNvSpPr>
          <p:nvPr/>
        </p:nvSpPr>
        <p:spPr bwMode="auto">
          <a:xfrm>
            <a:off x="533400" y="5029200"/>
            <a:ext cx="403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Location of the holy city of Mecca in Saudi Arabia</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869">
                                            <p:txEl>
                                              <p:pRg st="0" end="0"/>
                                            </p:txEl>
                                          </p:spTgt>
                                        </p:tgtEl>
                                        <p:attrNameLst>
                                          <p:attrName>style.visibility</p:attrName>
                                        </p:attrNameLst>
                                      </p:cBhvr>
                                      <p:to>
                                        <p:strVal val="visible"/>
                                      </p:to>
                                    </p:set>
                                    <p:animEffect transition="in" filter="dissolve">
                                      <p:cBhvr>
                                        <p:cTn id="7" dur="500"/>
                                        <p:tgtEl>
                                          <p:spTgt spid="3686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869">
                                            <p:txEl>
                                              <p:pRg st="2" end="2"/>
                                            </p:txEl>
                                          </p:spTgt>
                                        </p:tgtEl>
                                        <p:attrNameLst>
                                          <p:attrName>style.visibility</p:attrName>
                                        </p:attrNameLst>
                                      </p:cBhvr>
                                      <p:to>
                                        <p:strVal val="visible"/>
                                      </p:to>
                                    </p:set>
                                    <p:animEffect transition="in" filter="dissolve">
                                      <p:cBhvr>
                                        <p:cTn id="12" dur="500"/>
                                        <p:tgtEl>
                                          <p:spTgt spid="3686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869">
                                            <p:txEl>
                                              <p:pRg st="4" end="4"/>
                                            </p:txEl>
                                          </p:spTgt>
                                        </p:tgtEl>
                                        <p:attrNameLst>
                                          <p:attrName>style.visibility</p:attrName>
                                        </p:attrNameLst>
                                      </p:cBhvr>
                                      <p:to>
                                        <p:strVal val="visible"/>
                                      </p:to>
                                    </p:set>
                                    <p:animEffect transition="in" filter="dissolve">
                                      <p:cBhvr>
                                        <p:cTn id="17" dur="500"/>
                                        <p:tgtEl>
                                          <p:spTgt spid="3686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z="2800" b="1"/>
              <a:t>SS7G8c: Compare and contrast the prominent religions in Southwest Asia (Middle East): Judaism, Islam, and Christianity.</a:t>
            </a:r>
          </a:p>
        </p:txBody>
      </p:sp>
      <p:sp>
        <p:nvSpPr>
          <p:cNvPr id="40965" name="Rectangle 5"/>
          <p:cNvSpPr>
            <a:spLocks noGrp="1" noChangeArrowheads="1"/>
          </p:cNvSpPr>
          <p:nvPr>
            <p:ph type="body" sz="half" idx="1"/>
          </p:nvPr>
        </p:nvSpPr>
        <p:spPr>
          <a:xfrm>
            <a:off x="304800" y="1981200"/>
            <a:ext cx="8382000" cy="1804988"/>
          </a:xfrm>
        </p:spPr>
        <p:txBody>
          <a:bodyPr/>
          <a:lstStyle/>
          <a:p>
            <a:pPr eaLnBrk="1" hangingPunct="1">
              <a:lnSpc>
                <a:spcPct val="80000"/>
              </a:lnSpc>
            </a:pPr>
            <a:r>
              <a:rPr lang="en-US" altLang="en-US" sz="2400"/>
              <a:t>In </a:t>
            </a:r>
            <a:r>
              <a:rPr lang="en-US" altLang="en-US" sz="2400" b="1" u="sng"/>
              <a:t>622 CE </a:t>
            </a:r>
            <a:r>
              <a:rPr lang="en-US" altLang="en-US" sz="2400"/>
              <a:t>he fled to what is now known as Medina, where the first Muslim political community was formed. The Muslim calendar dates from this journey, known as the Hijrah. </a:t>
            </a:r>
          </a:p>
          <a:p>
            <a:pPr eaLnBrk="1" hangingPunct="1">
              <a:lnSpc>
                <a:spcPct val="80000"/>
              </a:lnSpc>
            </a:pPr>
            <a:endParaRPr lang="en-US" altLang="en-US" sz="1800"/>
          </a:p>
        </p:txBody>
      </p:sp>
      <p:pic>
        <p:nvPicPr>
          <p:cNvPr id="21508" name="Picture 8" descr="Ka'aba"/>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276600" y="3962400"/>
            <a:ext cx="5181600" cy="2674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9" name="Text Box 9"/>
          <p:cNvSpPr txBox="1">
            <a:spLocks noChangeArrowheads="1"/>
          </p:cNvSpPr>
          <p:nvPr/>
        </p:nvSpPr>
        <p:spPr bwMode="auto">
          <a:xfrm>
            <a:off x="304800" y="5791200"/>
            <a:ext cx="2819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The Ka’aba at the Grand Mosque in Saudi Arabia</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5">
                                            <p:txEl>
                                              <p:pRg st="0" end="0"/>
                                            </p:txEl>
                                          </p:spTgt>
                                        </p:tgtEl>
                                        <p:attrNameLst>
                                          <p:attrName>style.visibility</p:attrName>
                                        </p:attrNameLst>
                                      </p:cBhvr>
                                      <p:to>
                                        <p:strVal val="visible"/>
                                      </p:to>
                                    </p:set>
                                    <p:anim calcmode="lin" valueType="num">
                                      <p:cBhvr additive="base">
                                        <p:cTn id="7" dur="500" fill="hold"/>
                                        <p:tgtEl>
                                          <p:spTgt spid="4096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6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z="2800" b="1"/>
              <a:t>SS7G8c: Compare and contrast the prominent religions in Southwest Asia (Middle East): Judaism, Islam, and Christianity.</a:t>
            </a:r>
          </a:p>
        </p:txBody>
      </p:sp>
      <p:sp>
        <p:nvSpPr>
          <p:cNvPr id="43013" name="Rectangle 5"/>
          <p:cNvSpPr>
            <a:spLocks noGrp="1" noChangeArrowheads="1"/>
          </p:cNvSpPr>
          <p:nvPr>
            <p:ph type="body" sz="half" idx="2"/>
          </p:nvPr>
        </p:nvSpPr>
        <p:spPr/>
        <p:txBody>
          <a:bodyPr/>
          <a:lstStyle/>
          <a:p>
            <a:pPr eaLnBrk="1" hangingPunct="1">
              <a:lnSpc>
                <a:spcPct val="80000"/>
              </a:lnSpc>
            </a:pPr>
            <a:r>
              <a:rPr lang="en-US" altLang="en-US" sz="2000"/>
              <a:t>Muhammad continued receiving messages from God throughout the later part of his life. He memorized these messages and passed them on to his followers. After his death they were collected and written down in the </a:t>
            </a:r>
            <a:r>
              <a:rPr lang="en-US" altLang="en-US" sz="2000" b="1" u="sng"/>
              <a:t>Qur’an</a:t>
            </a:r>
            <a:r>
              <a:rPr lang="en-US" altLang="en-US" sz="2000"/>
              <a:t> (Koran). </a:t>
            </a:r>
          </a:p>
          <a:p>
            <a:pPr eaLnBrk="1" hangingPunct="1">
              <a:lnSpc>
                <a:spcPct val="80000"/>
              </a:lnSpc>
            </a:pPr>
            <a:endParaRPr lang="en-US" altLang="en-US" sz="2000"/>
          </a:p>
          <a:p>
            <a:pPr eaLnBrk="1" hangingPunct="1">
              <a:lnSpc>
                <a:spcPct val="80000"/>
              </a:lnSpc>
            </a:pPr>
            <a:r>
              <a:rPr lang="en-US" altLang="en-US" sz="2000"/>
              <a:t>The sayings and deeds of Muhammad were recorded in the </a:t>
            </a:r>
            <a:r>
              <a:rPr lang="en-US" altLang="en-US" sz="2000" b="1" u="sng"/>
              <a:t>Hadith</a:t>
            </a:r>
            <a:r>
              <a:rPr lang="en-US" altLang="en-US" sz="2000"/>
              <a:t>. These two books are the source of guidance for all Muslims.</a:t>
            </a:r>
            <a:br>
              <a:rPr lang="en-US" altLang="en-US" sz="2000"/>
            </a:br>
            <a:endParaRPr lang="en-US" altLang="en-US" sz="2000"/>
          </a:p>
        </p:txBody>
      </p:sp>
      <p:pic>
        <p:nvPicPr>
          <p:cNvPr id="22532" name="Picture 6" descr="qura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38200" y="2286000"/>
            <a:ext cx="3322638" cy="2395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3" name="Text Box 7"/>
          <p:cNvSpPr txBox="1">
            <a:spLocks noChangeArrowheads="1"/>
          </p:cNvSpPr>
          <p:nvPr/>
        </p:nvSpPr>
        <p:spPr bwMode="auto">
          <a:xfrm>
            <a:off x="609600" y="4724400"/>
            <a:ext cx="3962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The Qur’an, holy text of Islam.  Notice the geometric design on the cover.  That is a trademark of Islamic art.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013">
                                            <p:txEl>
                                              <p:pRg st="0" end="0"/>
                                            </p:txEl>
                                          </p:spTgt>
                                        </p:tgtEl>
                                        <p:attrNameLst>
                                          <p:attrName>style.visibility</p:attrName>
                                        </p:attrNameLst>
                                      </p:cBhvr>
                                      <p:to>
                                        <p:strVal val="visible"/>
                                      </p:to>
                                    </p:set>
                                    <p:animEffect transition="in" filter="dissolve">
                                      <p:cBhvr>
                                        <p:cTn id="7" dur="500"/>
                                        <p:tgtEl>
                                          <p:spTgt spid="430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3013">
                                            <p:txEl>
                                              <p:pRg st="2" end="2"/>
                                            </p:txEl>
                                          </p:spTgt>
                                        </p:tgtEl>
                                        <p:attrNameLst>
                                          <p:attrName>style.visibility</p:attrName>
                                        </p:attrNameLst>
                                      </p:cBhvr>
                                      <p:to>
                                        <p:strVal val="visible"/>
                                      </p:to>
                                    </p:set>
                                    <p:animEffect transition="in" filter="dissolve">
                                      <p:cBhvr>
                                        <p:cTn id="12" dur="500"/>
                                        <p:tgtEl>
                                          <p:spTgt spid="430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z="4000" b="1"/>
              <a:t>Have you heard of any of these Islamic holidays or festivals?</a:t>
            </a:r>
          </a:p>
        </p:txBody>
      </p:sp>
      <p:sp>
        <p:nvSpPr>
          <p:cNvPr id="64516" name="Rectangle 4"/>
          <p:cNvSpPr>
            <a:spLocks noGrp="1" noChangeArrowheads="1"/>
          </p:cNvSpPr>
          <p:nvPr>
            <p:ph type="body" sz="half" idx="1"/>
          </p:nvPr>
        </p:nvSpPr>
        <p:spPr/>
        <p:txBody>
          <a:bodyPr/>
          <a:lstStyle/>
          <a:p>
            <a:pPr eaLnBrk="1" hangingPunct="1">
              <a:lnSpc>
                <a:spcPct val="80000"/>
              </a:lnSpc>
              <a:defRPr/>
            </a:pPr>
            <a:r>
              <a:rPr lang="en-US" sz="2000" b="1" dirty="0"/>
              <a:t>Ramadan:</a:t>
            </a:r>
            <a:r>
              <a:rPr lang="en-US" sz="2000" dirty="0"/>
              <a:t> Celebrates the gift of the Qur'an. During the month of Ramadan, Muslims must fast between sunrise and sunset. </a:t>
            </a:r>
            <a:br>
              <a:rPr lang="en-US" sz="2000" dirty="0"/>
            </a:br>
            <a:endParaRPr lang="en-US" sz="2000" dirty="0"/>
          </a:p>
          <a:p>
            <a:pPr eaLnBrk="1" hangingPunct="1">
              <a:lnSpc>
                <a:spcPct val="80000"/>
              </a:lnSpc>
              <a:defRPr/>
            </a:pPr>
            <a:r>
              <a:rPr lang="en-US" sz="2000" b="1" dirty="0"/>
              <a:t>Hajj:</a:t>
            </a:r>
            <a:r>
              <a:rPr lang="en-US" sz="2000" dirty="0"/>
              <a:t> The month of pilgrimage during which all Muslims, at least once in their life, should try to make the pilgrimage to Mecca. </a:t>
            </a:r>
          </a:p>
          <a:p>
            <a:pPr eaLnBrk="1" hangingPunct="1">
              <a:lnSpc>
                <a:spcPct val="80000"/>
              </a:lnSpc>
              <a:defRPr/>
            </a:pPr>
            <a:endParaRPr lang="en-US" sz="2000" dirty="0"/>
          </a:p>
          <a:p>
            <a:pPr marL="0" indent="0" eaLnBrk="1" hangingPunct="1">
              <a:lnSpc>
                <a:spcPct val="80000"/>
              </a:lnSpc>
              <a:buFontTx/>
              <a:buNone/>
              <a:defRPr/>
            </a:pPr>
            <a:endParaRPr lang="en-US" sz="2000" dirty="0"/>
          </a:p>
        </p:txBody>
      </p:sp>
      <p:pic>
        <p:nvPicPr>
          <p:cNvPr id="23556" name="Picture 6" descr="no-food"/>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53000" y="1843088"/>
            <a:ext cx="3581400" cy="358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4516">
                                            <p:txEl>
                                              <p:pRg st="0" end="0"/>
                                            </p:txEl>
                                          </p:spTgt>
                                        </p:tgtEl>
                                        <p:attrNameLst>
                                          <p:attrName>style.visibility</p:attrName>
                                        </p:attrNameLst>
                                      </p:cBhvr>
                                      <p:to>
                                        <p:strVal val="visible"/>
                                      </p:to>
                                    </p:set>
                                    <p:animEffect transition="in" filter="fade">
                                      <p:cBhvr>
                                        <p:cTn id="7" dur="1000"/>
                                        <p:tgtEl>
                                          <p:spTgt spid="64516">
                                            <p:txEl>
                                              <p:pRg st="0" end="0"/>
                                            </p:txEl>
                                          </p:spTgt>
                                        </p:tgtEl>
                                      </p:cBhvr>
                                    </p:animEffect>
                                    <p:anim calcmode="lin" valueType="num">
                                      <p:cBhvr>
                                        <p:cTn id="8" dur="1000" fill="hold"/>
                                        <p:tgtEl>
                                          <p:spTgt spid="645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45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4516">
                                            <p:txEl>
                                              <p:pRg st="1" end="1"/>
                                            </p:txEl>
                                          </p:spTgt>
                                        </p:tgtEl>
                                        <p:attrNameLst>
                                          <p:attrName>style.visibility</p:attrName>
                                        </p:attrNameLst>
                                      </p:cBhvr>
                                      <p:to>
                                        <p:strVal val="visible"/>
                                      </p:to>
                                    </p:set>
                                    <p:animEffect transition="in" filter="fade">
                                      <p:cBhvr>
                                        <p:cTn id="14" dur="1000"/>
                                        <p:tgtEl>
                                          <p:spTgt spid="64516">
                                            <p:txEl>
                                              <p:pRg st="1" end="1"/>
                                            </p:txEl>
                                          </p:spTgt>
                                        </p:tgtEl>
                                      </p:cBhvr>
                                    </p:animEffect>
                                    <p:anim calcmode="lin" valueType="num">
                                      <p:cBhvr>
                                        <p:cTn id="15" dur="1000" fill="hold"/>
                                        <p:tgtEl>
                                          <p:spTgt spid="6451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451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z="2800" b="1"/>
              <a:t>SS7G8c: Compare and contrast the prominent religions in Southwest Asia (Middle East): Judaism, Islam, and Christianity.</a:t>
            </a:r>
          </a:p>
        </p:txBody>
      </p:sp>
      <p:pic>
        <p:nvPicPr>
          <p:cNvPr id="24579" name="Picture 5" descr="Mecca carto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71600" y="1676400"/>
            <a:ext cx="30972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0" name="Text Box 6"/>
          <p:cNvSpPr txBox="1">
            <a:spLocks noChangeArrowheads="1"/>
          </p:cNvSpPr>
          <p:nvPr/>
        </p:nvSpPr>
        <p:spPr bwMode="auto">
          <a:xfrm>
            <a:off x="1905000" y="5715000"/>
            <a:ext cx="266700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i="1"/>
              <a:t>Hey, Jack!</a:t>
            </a:r>
            <a:br>
              <a:rPr lang="en-US" altLang="en-US" sz="1800" i="1"/>
            </a:br>
            <a:r>
              <a:rPr lang="en-US" altLang="en-US" sz="1800" i="1"/>
              <a:t>Which way's Mecca?</a:t>
            </a:r>
            <a:endParaRPr lang="en-US" altLang="en-US" sz="1800"/>
          </a:p>
          <a:p>
            <a:pPr eaLnBrk="1" hangingPunct="1">
              <a:spcBef>
                <a:spcPct val="0"/>
              </a:spcBef>
              <a:buFontTx/>
              <a:buNone/>
            </a:pPr>
            <a:endParaRPr lang="en-US" altLang="en-US" sz="1800"/>
          </a:p>
          <a:p>
            <a:pPr eaLnBrk="1" hangingPunct="1">
              <a:spcBef>
                <a:spcPct val="50000"/>
              </a:spcBef>
              <a:buFontTx/>
              <a:buNone/>
            </a:pPr>
            <a:endParaRPr lang="en-US" altLang="en-US" sz="1800"/>
          </a:p>
        </p:txBody>
      </p:sp>
      <p:sp>
        <p:nvSpPr>
          <p:cNvPr id="24581" name="Text Box 7"/>
          <p:cNvSpPr txBox="1">
            <a:spLocks noChangeArrowheads="1"/>
          </p:cNvSpPr>
          <p:nvPr/>
        </p:nvSpPr>
        <p:spPr bwMode="auto">
          <a:xfrm>
            <a:off x="4876800" y="2895600"/>
            <a:ext cx="3810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t>In this political cartoon, why is this man’s question silly?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sp>
        <p:nvSpPr>
          <p:cNvPr id="25603" name="Content Placeholder 2"/>
          <p:cNvSpPr>
            <a:spLocks noGrp="1"/>
          </p:cNvSpPr>
          <p:nvPr>
            <p:ph idx="1"/>
          </p:nvPr>
        </p:nvSpPr>
        <p:spPr/>
        <p:txBody>
          <a:bodyPr/>
          <a:lstStyle/>
          <a:p>
            <a:pPr eaLnBrk="1" hangingPunct="1"/>
            <a:endParaRPr lang="en-US" altLang="en-US"/>
          </a:p>
        </p:txBody>
      </p:sp>
      <p:pic>
        <p:nvPicPr>
          <p:cNvPr id="25604" name="Picture 2" descr="The Spread of Islam and Christian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66675"/>
            <a:ext cx="9077325" cy="679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z="4000" b="1"/>
              <a:t>Georgia Performance Standard SS7G8</a:t>
            </a:r>
          </a:p>
        </p:txBody>
      </p:sp>
      <p:sp>
        <p:nvSpPr>
          <p:cNvPr id="7171" name="Rectangle 3"/>
          <p:cNvSpPr>
            <a:spLocks noGrp="1" noChangeArrowheads="1"/>
          </p:cNvSpPr>
          <p:nvPr>
            <p:ph type="body" sz="half" idx="1"/>
          </p:nvPr>
        </p:nvSpPr>
        <p:spPr>
          <a:xfrm>
            <a:off x="457200" y="1600200"/>
            <a:ext cx="8229600" cy="1066800"/>
          </a:xfrm>
        </p:spPr>
        <p:txBody>
          <a:bodyPr/>
          <a:lstStyle/>
          <a:p>
            <a:pPr eaLnBrk="1" hangingPunct="1"/>
            <a:r>
              <a:rPr lang="en-US" altLang="en-US" sz="2800"/>
              <a:t>The student will describe the diverse cultures of the people who live in Southwest Asia.</a:t>
            </a:r>
          </a:p>
        </p:txBody>
      </p:sp>
      <p:pic>
        <p:nvPicPr>
          <p:cNvPr id="7172" name="Picture 13" descr="Jerusalem"/>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352800" y="2743200"/>
            <a:ext cx="4572000" cy="3044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3" name="Text Box 14"/>
          <p:cNvSpPr txBox="1">
            <a:spLocks noChangeArrowheads="1"/>
          </p:cNvSpPr>
          <p:nvPr/>
        </p:nvSpPr>
        <p:spPr bwMode="auto">
          <a:xfrm>
            <a:off x="3429000" y="6019800"/>
            <a:ext cx="464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Jerusalem: a holy city to all three religions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sp>
        <p:nvSpPr>
          <p:cNvPr id="26627" name="Content Placeholder 2"/>
          <p:cNvSpPr>
            <a:spLocks noGrp="1"/>
          </p:cNvSpPr>
          <p:nvPr>
            <p:ph idx="1"/>
          </p:nvPr>
        </p:nvSpPr>
        <p:spPr/>
        <p:txBody>
          <a:bodyPr/>
          <a:lstStyle/>
          <a:p>
            <a:pPr eaLnBrk="1" hangingPunct="1"/>
            <a:endParaRPr lang="en-US" altLang="en-US"/>
          </a:p>
        </p:txBody>
      </p:sp>
      <p:pic>
        <p:nvPicPr>
          <p:cNvPr id="26628" name="Picture 2" descr="Major Religions of the Middle E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8" y="42863"/>
            <a:ext cx="8818562" cy="677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0"/>
            <a:ext cx="8534400" cy="1143000"/>
          </a:xfrm>
        </p:spPr>
        <p:txBody>
          <a:bodyPr/>
          <a:lstStyle/>
          <a:p>
            <a:pPr eaLnBrk="1" hangingPunct="1"/>
            <a:r>
              <a:rPr lang="en-US" altLang="en-US" b="1"/>
              <a:t>Assignment – due in 8 minutes</a:t>
            </a:r>
          </a:p>
        </p:txBody>
      </p:sp>
      <p:sp>
        <p:nvSpPr>
          <p:cNvPr id="37891" name="Content Placeholder 2"/>
          <p:cNvSpPr>
            <a:spLocks noGrp="1"/>
          </p:cNvSpPr>
          <p:nvPr>
            <p:ph idx="1"/>
          </p:nvPr>
        </p:nvSpPr>
        <p:spPr>
          <a:xfrm>
            <a:off x="-19050" y="1066800"/>
            <a:ext cx="8839200" cy="5211763"/>
          </a:xfrm>
        </p:spPr>
        <p:txBody>
          <a:bodyPr/>
          <a:lstStyle/>
          <a:p>
            <a:pPr eaLnBrk="1" hangingPunct="1">
              <a:defRPr/>
            </a:pPr>
            <a:r>
              <a:rPr lang="en-US" sz="2800" dirty="0"/>
              <a:t>Make sure your Triple Venn Diagram is EXACTLY how I want it.</a:t>
            </a:r>
          </a:p>
          <a:p>
            <a:pPr lvl="1" eaLnBrk="1" hangingPunct="1">
              <a:defRPr/>
            </a:pPr>
            <a:r>
              <a:rPr lang="en-US" sz="2400" dirty="0"/>
              <a:t>It needs to be comparing/contrasting the three different monotheistic religions.</a:t>
            </a:r>
          </a:p>
          <a:p>
            <a:pPr eaLnBrk="1" hangingPunct="1">
              <a:defRPr/>
            </a:pPr>
            <a:r>
              <a:rPr lang="en-US" sz="2800" dirty="0"/>
              <a:t>Make sure to have </a:t>
            </a:r>
            <a:r>
              <a:rPr lang="en-US" sz="3600" b="1" u="sng" dirty="0">
                <a:solidFill>
                  <a:srgbClr val="7030A0"/>
                </a:solidFill>
              </a:rPr>
              <a:t>20 TOTAL</a:t>
            </a:r>
            <a:r>
              <a:rPr lang="en-US" sz="3600" dirty="0">
                <a:solidFill>
                  <a:srgbClr val="7030A0"/>
                </a:solidFill>
              </a:rPr>
              <a:t> – </a:t>
            </a:r>
            <a:r>
              <a:rPr lang="en-US" sz="2400" dirty="0">
                <a:solidFill>
                  <a:srgbClr val="7030A0"/>
                </a:solidFill>
              </a:rPr>
              <a:t>I won’t accept anything less!</a:t>
            </a:r>
          </a:p>
          <a:p>
            <a:pPr marL="457200" lvl="1" indent="0" eaLnBrk="1" hangingPunct="1">
              <a:buFontTx/>
              <a:buNone/>
              <a:defRPr/>
            </a:pPr>
            <a:endParaRPr lang="en-US" b="1" dirty="0"/>
          </a:p>
          <a:p>
            <a:pPr eaLnBrk="1" hangingPunct="1">
              <a:defRPr/>
            </a:pPr>
            <a:endParaRPr lang="en-US" dirty="0"/>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803650"/>
            <a:ext cx="7086600" cy="326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en-US" altLang="en-US"/>
          </a:p>
        </p:txBody>
      </p:sp>
      <p:sp>
        <p:nvSpPr>
          <p:cNvPr id="28675" name="Content Placeholder 2"/>
          <p:cNvSpPr>
            <a:spLocks noGrp="1"/>
          </p:cNvSpPr>
          <p:nvPr>
            <p:ph idx="1"/>
          </p:nvPr>
        </p:nvSpPr>
        <p:spPr/>
        <p:txBody>
          <a:bodyPr/>
          <a:lstStyle/>
          <a:p>
            <a:endParaRPr lang="en-US" altLang="en-US"/>
          </a:p>
        </p:txBody>
      </p:sp>
      <p:pic>
        <p:nvPicPr>
          <p:cNvPr id="28676" name="Picture 2" descr="http://ts4.mm.bing.net/th?id=H.4704721212473795&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2075"/>
            <a:ext cx="8267700" cy="661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endParaRPr lang="en-US" sz="2800" b="1" dirty="0"/>
          </a:p>
        </p:txBody>
      </p:sp>
      <p:sp>
        <p:nvSpPr>
          <p:cNvPr id="29699" name="Rectangle 6"/>
          <p:cNvSpPr>
            <a:spLocks noGrp="1" noChangeArrowheads="1"/>
          </p:cNvSpPr>
          <p:nvPr>
            <p:ph type="body" idx="1"/>
          </p:nvPr>
        </p:nvSpPr>
        <p:spPr>
          <a:xfrm>
            <a:off x="228600" y="228600"/>
            <a:ext cx="8458200" cy="5867400"/>
          </a:xfrm>
        </p:spPr>
        <p:txBody>
          <a:bodyPr/>
          <a:lstStyle/>
          <a:p>
            <a:pPr eaLnBrk="1" hangingPunct="1">
              <a:lnSpc>
                <a:spcPct val="80000"/>
              </a:lnSpc>
              <a:buFontTx/>
              <a:buNone/>
            </a:pPr>
            <a:r>
              <a:rPr lang="en-US" altLang="en-US" sz="2000"/>
              <a:t>The practice of religious faith is also built on </a:t>
            </a:r>
            <a:r>
              <a:rPr lang="en-US" altLang="en-US" sz="2800" b="1">
                <a:solidFill>
                  <a:srgbClr val="FFFF00"/>
                </a:solidFill>
              </a:rPr>
              <a:t>The Five Pillars of Islam</a:t>
            </a:r>
            <a:r>
              <a:rPr lang="en-US" altLang="en-US" sz="2800" b="1"/>
              <a:t>:</a:t>
            </a:r>
            <a:r>
              <a:rPr lang="en-US" altLang="en-US" sz="2000"/>
              <a:t/>
            </a:r>
            <a:br>
              <a:rPr lang="en-US" altLang="en-US" sz="2000"/>
            </a:br>
            <a:endParaRPr lang="en-US" altLang="en-US" sz="2000"/>
          </a:p>
          <a:p>
            <a:pPr eaLnBrk="1" hangingPunct="1">
              <a:lnSpc>
                <a:spcPct val="80000"/>
              </a:lnSpc>
              <a:buFontTx/>
              <a:buNone/>
            </a:pPr>
            <a:r>
              <a:rPr lang="en-US" altLang="en-US" sz="2000" b="1">
                <a:solidFill>
                  <a:srgbClr val="FFFF00"/>
                </a:solidFill>
              </a:rPr>
              <a:t>Shahadah (declaration of faith):</a:t>
            </a:r>
            <a:r>
              <a:rPr lang="en-US" altLang="en-US" sz="2000">
                <a:solidFill>
                  <a:srgbClr val="FFFF00"/>
                </a:solidFill>
              </a:rPr>
              <a:t> </a:t>
            </a:r>
            <a:r>
              <a:rPr lang="en-US" altLang="en-US" sz="2000"/>
              <a:t>"I bear witness that there is no god, but God; I bear witness that Muhammad is the prophet of God." By reciting this, one enters Islamic faith.</a:t>
            </a:r>
            <a:br>
              <a:rPr lang="en-US" altLang="en-US" sz="2000"/>
            </a:br>
            <a:endParaRPr lang="en-US" altLang="en-US" sz="2000"/>
          </a:p>
          <a:p>
            <a:pPr eaLnBrk="1" hangingPunct="1">
              <a:lnSpc>
                <a:spcPct val="80000"/>
              </a:lnSpc>
              <a:buFontTx/>
              <a:buNone/>
            </a:pPr>
            <a:r>
              <a:rPr lang="en-US" altLang="en-US" sz="2000" b="1">
                <a:solidFill>
                  <a:srgbClr val="FFFF00"/>
                </a:solidFill>
              </a:rPr>
              <a:t>Salaah (prayer):</a:t>
            </a:r>
            <a:r>
              <a:rPr lang="en-US" altLang="en-US" sz="2000">
                <a:solidFill>
                  <a:srgbClr val="FFFF00"/>
                </a:solidFill>
              </a:rPr>
              <a:t> </a:t>
            </a:r>
            <a:r>
              <a:rPr lang="en-US" altLang="en-US" sz="2000"/>
              <a:t>Muslims are required to pray five times a day and facing in the direction of Mecca while praying.</a:t>
            </a:r>
          </a:p>
          <a:p>
            <a:pPr eaLnBrk="1" hangingPunct="1">
              <a:lnSpc>
                <a:spcPct val="80000"/>
              </a:lnSpc>
              <a:buFontTx/>
              <a:buNone/>
            </a:pPr>
            <a:endParaRPr lang="en-US" altLang="en-US" sz="2000"/>
          </a:p>
          <a:p>
            <a:pPr eaLnBrk="1" hangingPunct="1">
              <a:lnSpc>
                <a:spcPct val="80000"/>
              </a:lnSpc>
              <a:buFontTx/>
              <a:buNone/>
            </a:pPr>
            <a:r>
              <a:rPr lang="en-US" altLang="en-US" sz="2000" b="1">
                <a:solidFill>
                  <a:srgbClr val="FFFF00"/>
                </a:solidFill>
              </a:rPr>
              <a:t>Zakat (charity):</a:t>
            </a:r>
            <a:r>
              <a:rPr lang="en-US" altLang="en-US" sz="2000">
                <a:solidFill>
                  <a:srgbClr val="FFFF00"/>
                </a:solidFill>
              </a:rPr>
              <a:t> </a:t>
            </a:r>
            <a:r>
              <a:rPr lang="en-US" altLang="en-US" sz="2000"/>
              <a:t>Muslims are required to give away a percentage of their earnings to those less fortunate, regardless of their religion. </a:t>
            </a:r>
          </a:p>
          <a:p>
            <a:pPr eaLnBrk="1" hangingPunct="1">
              <a:lnSpc>
                <a:spcPct val="80000"/>
              </a:lnSpc>
              <a:buFontTx/>
              <a:buNone/>
            </a:pPr>
            <a:endParaRPr lang="en-US" altLang="en-US" sz="2000"/>
          </a:p>
          <a:p>
            <a:pPr eaLnBrk="1" hangingPunct="1">
              <a:lnSpc>
                <a:spcPct val="80000"/>
              </a:lnSpc>
              <a:buFontTx/>
              <a:buNone/>
            </a:pPr>
            <a:r>
              <a:rPr lang="en-US" altLang="en-US" sz="2000" b="1">
                <a:solidFill>
                  <a:srgbClr val="FFFF00"/>
                </a:solidFill>
              </a:rPr>
              <a:t>Saum (fasting):</a:t>
            </a:r>
            <a:r>
              <a:rPr lang="en-US" altLang="en-US" sz="2000">
                <a:solidFill>
                  <a:srgbClr val="FFFF00"/>
                </a:solidFill>
              </a:rPr>
              <a:t> </a:t>
            </a:r>
            <a:r>
              <a:rPr lang="en-US" altLang="en-US" sz="2000"/>
              <a:t>Muslims fast for one lunar month each year, a period called Ramadan. During this time, Muslims reflect on their behavior and strive to purify their thoughts.</a:t>
            </a:r>
            <a:br>
              <a:rPr lang="en-US" altLang="en-US" sz="2000"/>
            </a:br>
            <a:endParaRPr lang="en-US" altLang="en-US" sz="2000"/>
          </a:p>
          <a:p>
            <a:pPr eaLnBrk="1" hangingPunct="1">
              <a:lnSpc>
                <a:spcPct val="80000"/>
              </a:lnSpc>
              <a:buFontTx/>
              <a:buNone/>
            </a:pPr>
            <a:r>
              <a:rPr lang="en-US" altLang="en-US" sz="2000" b="1">
                <a:solidFill>
                  <a:srgbClr val="FFFF00"/>
                </a:solidFill>
              </a:rPr>
              <a:t>Hajj (pilgrimage):</a:t>
            </a:r>
            <a:r>
              <a:rPr lang="en-US" altLang="en-US" sz="2000">
                <a:solidFill>
                  <a:srgbClr val="FFFF00"/>
                </a:solidFill>
              </a:rPr>
              <a:t> </a:t>
            </a:r>
            <a:r>
              <a:rPr lang="en-US" altLang="en-US" sz="2000"/>
              <a:t>If it is financially possible, Muslims are required to travel to Mecca once in their lifetime. </a:t>
            </a:r>
            <a:br>
              <a:rPr lang="en-US" altLang="en-US" sz="2000"/>
            </a:br>
            <a:endParaRPr lang="en-US" altLang="en-US" sz="2000"/>
          </a:p>
          <a:p>
            <a:pPr eaLnBrk="1" hangingPunct="1">
              <a:lnSpc>
                <a:spcPct val="80000"/>
              </a:lnSpc>
            </a:pPr>
            <a:endParaRPr lang="en-US" altLang="en-US" sz="16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sz="3200" b="1" dirty="0"/>
              <a:t>SS7G8d: Explain the reason for the division between Sunni and Shia Muslims.</a:t>
            </a:r>
          </a:p>
        </p:txBody>
      </p:sp>
      <p:sp>
        <p:nvSpPr>
          <p:cNvPr id="30723" name="Rectangle 3"/>
          <p:cNvSpPr>
            <a:spLocks noGrp="1" noChangeArrowheads="1"/>
          </p:cNvSpPr>
          <p:nvPr>
            <p:ph type="body" idx="1"/>
          </p:nvPr>
        </p:nvSpPr>
        <p:spPr/>
        <p:txBody>
          <a:bodyPr/>
          <a:lstStyle/>
          <a:p>
            <a:pPr eaLnBrk="1" hangingPunct="1">
              <a:lnSpc>
                <a:spcPct val="80000"/>
              </a:lnSpc>
            </a:pPr>
            <a:r>
              <a:rPr lang="en-US" altLang="en-US" sz="2000" b="1">
                <a:solidFill>
                  <a:srgbClr val="FFFF00"/>
                </a:solidFill>
              </a:rPr>
              <a:t>Caliph: </a:t>
            </a:r>
            <a:r>
              <a:rPr lang="en-US" altLang="en-US" sz="2000"/>
              <a:t>Means “successor,” the title given to those who took over leadership of the Umma (the Muslim community) after the death of Muhammad.  The practice of the caliphs is called the Caliphate.</a:t>
            </a:r>
          </a:p>
          <a:p>
            <a:pPr eaLnBrk="1" hangingPunct="1">
              <a:lnSpc>
                <a:spcPct val="80000"/>
              </a:lnSpc>
              <a:buFontTx/>
              <a:buNone/>
            </a:pPr>
            <a:endParaRPr lang="en-US" altLang="en-US" sz="2000"/>
          </a:p>
          <a:p>
            <a:pPr eaLnBrk="1" hangingPunct="1">
              <a:lnSpc>
                <a:spcPct val="80000"/>
              </a:lnSpc>
            </a:pPr>
            <a:r>
              <a:rPr lang="en-US" altLang="en-US" sz="2000" b="1">
                <a:solidFill>
                  <a:srgbClr val="FFFF00"/>
                </a:solidFill>
              </a:rPr>
              <a:t>Sunni Islam: </a:t>
            </a:r>
            <a:r>
              <a:rPr lang="en-US" altLang="en-US" sz="2000"/>
              <a:t>The followers of Sunni Islam make up the vast majority of Muslims, roughly 85 percent. Sunnis believe that Mohammed did not appoint a successor, and therefore one had to be appointed by the Muslims themselves. This led to the establishment of the Caliphate, a series of men who took over Mohammad's worldly power, but made no claim to be Mohammad's spiritual successor. </a:t>
            </a:r>
          </a:p>
          <a:p>
            <a:pPr eaLnBrk="1" hangingPunct="1">
              <a:lnSpc>
                <a:spcPct val="80000"/>
              </a:lnSpc>
              <a:buFontTx/>
              <a:buNone/>
            </a:pPr>
            <a:endParaRPr lang="en-US" altLang="en-US" sz="2000"/>
          </a:p>
          <a:p>
            <a:pPr eaLnBrk="1" hangingPunct="1">
              <a:lnSpc>
                <a:spcPct val="80000"/>
              </a:lnSpc>
            </a:pPr>
            <a:r>
              <a:rPr lang="en-US" altLang="en-US" sz="2000" b="1">
                <a:solidFill>
                  <a:srgbClr val="FFFF00"/>
                </a:solidFill>
              </a:rPr>
              <a:t>Shia Islam: </a:t>
            </a:r>
            <a:r>
              <a:rPr lang="en-US" altLang="en-US" sz="2000"/>
              <a:t>The Shiites believed that Mohammed had designated Ali as his successor and spiritual heir. There are two important aspects here. First, the idea that Mohammad's heir should be from Mohammad's </a:t>
            </a:r>
            <a:r>
              <a:rPr lang="en-US" altLang="en-US" sz="2000" b="1" u="sng"/>
              <a:t>family</a:t>
            </a:r>
            <a:r>
              <a:rPr lang="en-US" altLang="en-US" sz="2000"/>
              <a:t>. Second, that unlike the Sunnis, the successor should be a </a:t>
            </a:r>
            <a:r>
              <a:rPr lang="en-US" altLang="en-US" sz="2000" b="1" u="sng"/>
              <a:t>religious and political leader</a:t>
            </a:r>
            <a:r>
              <a:rPr lang="en-US" altLang="en-US" sz="2000"/>
              <a:t>. </a:t>
            </a:r>
          </a:p>
          <a:p>
            <a:pPr eaLnBrk="1" hangingPunct="1">
              <a:lnSpc>
                <a:spcPct val="80000"/>
              </a:lnSpc>
            </a:pPr>
            <a:endParaRPr lang="en-US" altLang="en-US" sz="2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pPr>
              <a:defRPr/>
            </a:pPr>
            <a:r>
              <a:rPr lang="en-US" b="1" u="sng" dirty="0">
                <a:solidFill>
                  <a:srgbClr val="FFFF00"/>
                </a:solidFill>
              </a:rPr>
              <a:t>Assignment</a:t>
            </a:r>
          </a:p>
        </p:txBody>
      </p:sp>
      <p:sp>
        <p:nvSpPr>
          <p:cNvPr id="31747" name="Content Placeholder 2"/>
          <p:cNvSpPr>
            <a:spLocks noGrp="1"/>
          </p:cNvSpPr>
          <p:nvPr>
            <p:ph idx="1"/>
          </p:nvPr>
        </p:nvSpPr>
        <p:spPr>
          <a:xfrm>
            <a:off x="0" y="1143000"/>
            <a:ext cx="8991600" cy="4983163"/>
          </a:xfrm>
        </p:spPr>
        <p:txBody>
          <a:bodyPr/>
          <a:lstStyle/>
          <a:p>
            <a:r>
              <a:rPr lang="en-US" altLang="en-US" sz="2800"/>
              <a:t>Work individually or with a partner to complete the following task:</a:t>
            </a:r>
          </a:p>
          <a:p>
            <a:pPr lvl="1"/>
            <a:r>
              <a:rPr lang="en-US" altLang="en-US" sz="2400"/>
              <a:t>You must </a:t>
            </a:r>
            <a:r>
              <a:rPr lang="en-US" altLang="en-US" sz="2400" b="1"/>
              <a:t>demonstrate</a:t>
            </a:r>
            <a:r>
              <a:rPr lang="en-US" altLang="en-US" sz="2400"/>
              <a:t> the similarities/differences between a </a:t>
            </a:r>
            <a:r>
              <a:rPr lang="en-US" altLang="en-US" sz="2400">
                <a:solidFill>
                  <a:srgbClr val="FFFF00"/>
                </a:solidFill>
              </a:rPr>
              <a:t>Sunni Muslim </a:t>
            </a:r>
            <a:r>
              <a:rPr lang="en-US" altLang="en-US" sz="2400"/>
              <a:t>and a </a:t>
            </a:r>
            <a:r>
              <a:rPr lang="en-US" altLang="en-US" sz="2400">
                <a:solidFill>
                  <a:srgbClr val="FFFF00"/>
                </a:solidFill>
              </a:rPr>
              <a:t>Shia Muslim</a:t>
            </a:r>
            <a:r>
              <a:rPr lang="en-US" altLang="en-US" sz="2400"/>
              <a:t>.  </a:t>
            </a:r>
          </a:p>
          <a:p>
            <a:pPr lvl="2"/>
            <a:r>
              <a:rPr lang="en-US" altLang="en-US" sz="2000"/>
              <a:t>Be sure to highlight their belief on who should be Caliph as well as their overall population percentage!!!!!!!!!!!!!!</a:t>
            </a:r>
          </a:p>
          <a:p>
            <a:pPr lvl="1"/>
            <a:r>
              <a:rPr lang="en-US" altLang="en-US" sz="2400"/>
              <a:t>This can be done through the following methods:  </a:t>
            </a:r>
            <a:r>
              <a:rPr lang="en-US" altLang="en-US" sz="2400" b="1">
                <a:solidFill>
                  <a:srgbClr val="FFFF00"/>
                </a:solidFill>
              </a:rPr>
              <a:t>Graphic Organizer </a:t>
            </a:r>
            <a:r>
              <a:rPr lang="en-US" altLang="en-US" sz="2400">
                <a:solidFill>
                  <a:srgbClr val="FFFF00"/>
                </a:solidFill>
              </a:rPr>
              <a:t>(Venn Diagram) – </a:t>
            </a:r>
            <a:r>
              <a:rPr lang="en-US" altLang="en-US" sz="2400" b="1">
                <a:solidFill>
                  <a:srgbClr val="FFFF00"/>
                </a:solidFill>
              </a:rPr>
              <a:t>Write out a play/short story </a:t>
            </a:r>
            <a:r>
              <a:rPr lang="en-US" altLang="en-US" sz="2400">
                <a:solidFill>
                  <a:srgbClr val="FFFF00"/>
                </a:solidFill>
              </a:rPr>
              <a:t>– </a:t>
            </a:r>
            <a:r>
              <a:rPr lang="en-US" altLang="en-US" sz="2400" b="1">
                <a:solidFill>
                  <a:srgbClr val="FFFF00"/>
                </a:solidFill>
              </a:rPr>
              <a:t>Rap Song</a:t>
            </a:r>
            <a:r>
              <a:rPr lang="en-US" altLang="en-US" sz="2400">
                <a:solidFill>
                  <a:srgbClr val="FFFF00"/>
                </a:solidFill>
              </a:rPr>
              <a:t> (better be decent) – </a:t>
            </a:r>
            <a:r>
              <a:rPr lang="en-US" altLang="en-US" sz="2400" b="1">
                <a:solidFill>
                  <a:srgbClr val="FFFF00"/>
                </a:solidFill>
              </a:rPr>
              <a:t>Cartoon Strip</a:t>
            </a:r>
            <a:r>
              <a:rPr lang="en-US" altLang="en-US" sz="2400">
                <a:solidFill>
                  <a:srgbClr val="FFFF00"/>
                </a:solidFill>
              </a:rPr>
              <a:t>.</a:t>
            </a:r>
          </a:p>
          <a:p>
            <a:pPr lvl="1"/>
            <a:r>
              <a:rPr lang="en-US" altLang="en-US" sz="2400"/>
              <a:t>You have </a:t>
            </a:r>
            <a:r>
              <a:rPr lang="en-US" altLang="en-US" sz="3600" b="1">
                <a:solidFill>
                  <a:srgbClr val="FFFF00"/>
                </a:solidFill>
              </a:rPr>
              <a:t>20</a:t>
            </a:r>
            <a:r>
              <a:rPr lang="en-US" altLang="en-US" sz="2400"/>
              <a:t> minutes to have this completed. Be prepared to present your work.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z="2800" b="1"/>
              <a:t>SS7G8c: Compare and contrast the prominent religions in Southwest Asia (Middle East): Judaism, Islam, and Christianity.</a:t>
            </a:r>
          </a:p>
        </p:txBody>
      </p:sp>
      <p:sp>
        <p:nvSpPr>
          <p:cNvPr id="8195" name="Rectangle 4"/>
          <p:cNvSpPr>
            <a:spLocks noGrp="1" noChangeArrowheads="1"/>
          </p:cNvSpPr>
          <p:nvPr>
            <p:ph type="body" sz="half" idx="1"/>
          </p:nvPr>
        </p:nvSpPr>
        <p:spPr/>
        <p:txBody>
          <a:bodyPr/>
          <a:lstStyle/>
          <a:p>
            <a:pPr eaLnBrk="1" hangingPunct="1">
              <a:lnSpc>
                <a:spcPct val="90000"/>
              </a:lnSpc>
            </a:pPr>
            <a:r>
              <a:rPr lang="en-US" altLang="en-US" sz="2000"/>
              <a:t>Judaism is the </a:t>
            </a:r>
            <a:r>
              <a:rPr lang="en-US" altLang="en-US" sz="2000" b="1"/>
              <a:t>oldest monotheistic religion</a:t>
            </a:r>
            <a:r>
              <a:rPr lang="en-US" altLang="en-US" sz="2000"/>
              <a:t>, founded circa 1900 BCE, when Abraham was called to leave his home in Ur and travel to Cannan (later known as Palestine and Israel).</a:t>
            </a:r>
          </a:p>
          <a:p>
            <a:pPr eaLnBrk="1" hangingPunct="1">
              <a:lnSpc>
                <a:spcPct val="90000"/>
              </a:lnSpc>
            </a:pPr>
            <a:endParaRPr lang="en-US" altLang="en-US" sz="2000"/>
          </a:p>
          <a:p>
            <a:pPr eaLnBrk="1" hangingPunct="1">
              <a:lnSpc>
                <a:spcPct val="90000"/>
              </a:lnSpc>
            </a:pPr>
            <a:r>
              <a:rPr lang="en-US" altLang="en-US" sz="2000"/>
              <a:t> Abraham is regarded as the father of the Jewish people. </a:t>
            </a:r>
          </a:p>
        </p:txBody>
      </p:sp>
      <p:pic>
        <p:nvPicPr>
          <p:cNvPr id="8196" name="Picture 6" descr="Abraham"/>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76800" y="1447800"/>
            <a:ext cx="1600200" cy="5575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7" name="Text Box 7"/>
          <p:cNvSpPr txBox="1">
            <a:spLocks noChangeArrowheads="1"/>
          </p:cNvSpPr>
          <p:nvPr/>
        </p:nvSpPr>
        <p:spPr bwMode="auto">
          <a:xfrm>
            <a:off x="6988175" y="1676400"/>
            <a:ext cx="2133600"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i="1"/>
              <a:t>Abraham is the father of the Israelites. It is with Abraham that God makes his covenant and promise. This is a stained glass window at St. Anne’s Belfast Cathedral in Northern Ireland.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lstStyle/>
          <a:p>
            <a:pPr eaLnBrk="1" hangingPunct="1"/>
            <a:r>
              <a:rPr lang="en-US" altLang="en-US" sz="2800" b="1"/>
              <a:t>SS7G8c: Compare and contrast the prominent religions in Southwest Asia (Middle East): Judaism, Islam, and Christianity.</a:t>
            </a:r>
          </a:p>
        </p:txBody>
      </p:sp>
      <p:sp>
        <p:nvSpPr>
          <p:cNvPr id="11270" name="Rectangle 6"/>
          <p:cNvSpPr>
            <a:spLocks noGrp="1" noChangeArrowheads="1"/>
          </p:cNvSpPr>
          <p:nvPr>
            <p:ph type="body" sz="half" idx="2"/>
          </p:nvPr>
        </p:nvSpPr>
        <p:spPr/>
        <p:txBody>
          <a:bodyPr/>
          <a:lstStyle/>
          <a:p>
            <a:pPr eaLnBrk="1" hangingPunct="1">
              <a:lnSpc>
                <a:spcPct val="80000"/>
              </a:lnSpc>
            </a:pPr>
            <a:r>
              <a:rPr lang="en-US" altLang="en-US" sz="1800" b="1"/>
              <a:t>Jews believe God made a covenant with Abraham that his descendants would be God’s chosen people. In return they would have to keep God’s laws. </a:t>
            </a:r>
          </a:p>
          <a:p>
            <a:pPr eaLnBrk="1" hangingPunct="1">
              <a:lnSpc>
                <a:spcPct val="80000"/>
              </a:lnSpc>
            </a:pPr>
            <a:endParaRPr lang="en-US" altLang="en-US" sz="1800" b="1"/>
          </a:p>
          <a:p>
            <a:pPr eaLnBrk="1" hangingPunct="1">
              <a:lnSpc>
                <a:spcPct val="80000"/>
              </a:lnSpc>
            </a:pPr>
            <a:r>
              <a:rPr lang="en-US" altLang="en-US" sz="1800" b="1"/>
              <a:t>God gave the Jewish people the 10 Commandants and other rules to live by (contained in the </a:t>
            </a:r>
            <a:r>
              <a:rPr lang="en-US" altLang="en-US" sz="1800" b="1" i="1"/>
              <a:t>Torah</a:t>
            </a:r>
            <a:r>
              <a:rPr lang="en-US" altLang="en-US" sz="1800" b="1"/>
              <a:t>, the first five books of the Bible), marking the beginning of Judaism as a structured religion.</a:t>
            </a:r>
            <a:br>
              <a:rPr lang="en-US" altLang="en-US" sz="1800" b="1"/>
            </a:br>
            <a:endParaRPr lang="en-US" altLang="en-US" sz="1800" b="1"/>
          </a:p>
          <a:p>
            <a:pPr eaLnBrk="1" hangingPunct="1">
              <a:lnSpc>
                <a:spcPct val="80000"/>
              </a:lnSpc>
            </a:pPr>
            <a:r>
              <a:rPr lang="en-US" altLang="en-US" sz="1800" b="1"/>
              <a:t>What is the Torah known as?</a:t>
            </a:r>
          </a:p>
          <a:p>
            <a:pPr eaLnBrk="1" hangingPunct="1">
              <a:lnSpc>
                <a:spcPct val="80000"/>
              </a:lnSpc>
            </a:pPr>
            <a:endParaRPr lang="en-US" altLang="en-US" sz="1800" b="1"/>
          </a:p>
          <a:p>
            <a:pPr eaLnBrk="1" hangingPunct="1">
              <a:lnSpc>
                <a:spcPct val="80000"/>
              </a:lnSpc>
            </a:pPr>
            <a:r>
              <a:rPr lang="en-US" altLang="en-US" sz="1800" b="1"/>
              <a:t>The main religious text of the Jewish religion.</a:t>
            </a:r>
          </a:p>
        </p:txBody>
      </p:sp>
      <p:pic>
        <p:nvPicPr>
          <p:cNvPr id="9220" name="Picture 7" descr="torah"/>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09600" y="1636713"/>
            <a:ext cx="3448050" cy="317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1" name="Text Box 8"/>
          <p:cNvSpPr txBox="1">
            <a:spLocks noChangeArrowheads="1"/>
          </p:cNvSpPr>
          <p:nvPr/>
        </p:nvSpPr>
        <p:spPr bwMode="auto">
          <a:xfrm>
            <a:off x="457200" y="4953000"/>
            <a:ext cx="3581400"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a:t>The </a:t>
            </a:r>
            <a:r>
              <a:rPr lang="en-US" altLang="en-US" sz="1600" i="1"/>
              <a:t>Torah</a:t>
            </a:r>
            <a:r>
              <a:rPr lang="en-US" altLang="en-US" sz="1600"/>
              <a:t> scrolls that are read in a synagogue are unpointed text, with no vowels or musical notes, so the ability to read a passage from a scroll is a valuable skill, and usually requires a lot of practice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1270">
                                            <p:txEl>
                                              <p:pRg st="0" end="0"/>
                                            </p:txEl>
                                          </p:spTgt>
                                        </p:tgtEl>
                                        <p:attrNameLst>
                                          <p:attrName>style.visibility</p:attrName>
                                        </p:attrNameLst>
                                      </p:cBhvr>
                                      <p:to>
                                        <p:strVal val="visible"/>
                                      </p:to>
                                    </p:set>
                                    <p:anim calcmode="lin" valueType="num">
                                      <p:cBhvr>
                                        <p:cTn id="7" dur="2000" fill="hold"/>
                                        <p:tgtEl>
                                          <p:spTgt spid="11270">
                                            <p:txEl>
                                              <p:pRg st="0" end="0"/>
                                            </p:txEl>
                                          </p:spTgt>
                                        </p:tgtEl>
                                        <p:attrNameLst>
                                          <p:attrName>ppt_w</p:attrName>
                                        </p:attrNameLst>
                                      </p:cBhvr>
                                      <p:tavLst>
                                        <p:tav tm="0">
                                          <p:val>
                                            <p:strVal val="#ppt_w*0.05"/>
                                          </p:val>
                                        </p:tav>
                                        <p:tav tm="100000">
                                          <p:val>
                                            <p:strVal val="#ppt_w"/>
                                          </p:val>
                                        </p:tav>
                                      </p:tavLst>
                                    </p:anim>
                                    <p:anim calcmode="lin" valueType="num">
                                      <p:cBhvr>
                                        <p:cTn id="8" dur="2000" fill="hold"/>
                                        <p:tgtEl>
                                          <p:spTgt spid="11270">
                                            <p:txEl>
                                              <p:pRg st="0" end="0"/>
                                            </p:txEl>
                                          </p:spTgt>
                                        </p:tgtEl>
                                        <p:attrNameLst>
                                          <p:attrName>ppt_h</p:attrName>
                                        </p:attrNameLst>
                                      </p:cBhvr>
                                      <p:tavLst>
                                        <p:tav tm="0">
                                          <p:val>
                                            <p:strVal val="#ppt_h"/>
                                          </p:val>
                                        </p:tav>
                                        <p:tav tm="100000">
                                          <p:val>
                                            <p:strVal val="#ppt_h"/>
                                          </p:val>
                                        </p:tav>
                                      </p:tavLst>
                                    </p:anim>
                                    <p:anim calcmode="lin" valueType="num">
                                      <p:cBhvr>
                                        <p:cTn id="9" dur="2000" fill="hold"/>
                                        <p:tgtEl>
                                          <p:spTgt spid="11270">
                                            <p:txEl>
                                              <p:pRg st="0" end="0"/>
                                            </p:txEl>
                                          </p:spTgt>
                                        </p:tgtEl>
                                        <p:attrNameLst>
                                          <p:attrName>ppt_x</p:attrName>
                                        </p:attrNameLst>
                                      </p:cBhvr>
                                      <p:tavLst>
                                        <p:tav tm="0">
                                          <p:val>
                                            <p:strVal val="#ppt_x-.2"/>
                                          </p:val>
                                        </p:tav>
                                        <p:tav tm="100000">
                                          <p:val>
                                            <p:strVal val="#ppt_x"/>
                                          </p:val>
                                        </p:tav>
                                      </p:tavLst>
                                    </p:anim>
                                    <p:anim calcmode="lin" valueType="num">
                                      <p:cBhvr>
                                        <p:cTn id="10" dur="2000" fill="hold"/>
                                        <p:tgtEl>
                                          <p:spTgt spid="11270">
                                            <p:txEl>
                                              <p:pRg st="0" end="0"/>
                                            </p:txEl>
                                          </p:spTgt>
                                        </p:tgtEl>
                                        <p:attrNameLst>
                                          <p:attrName>ppt_y</p:attrName>
                                        </p:attrNameLst>
                                      </p:cBhvr>
                                      <p:tavLst>
                                        <p:tav tm="0">
                                          <p:val>
                                            <p:strVal val="#ppt_y"/>
                                          </p:val>
                                        </p:tav>
                                        <p:tav tm="100000">
                                          <p:val>
                                            <p:strVal val="#ppt_y"/>
                                          </p:val>
                                        </p:tav>
                                      </p:tavLst>
                                    </p:anim>
                                    <p:animEffect transition="in" filter="fade">
                                      <p:cBhvr>
                                        <p:cTn id="11" dur="2000"/>
                                        <p:tgtEl>
                                          <p:spTgt spid="11270">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1270">
                                            <p:txEl>
                                              <p:pRg st="2" end="2"/>
                                            </p:txEl>
                                          </p:spTgt>
                                        </p:tgtEl>
                                        <p:attrNameLst>
                                          <p:attrName>style.visibility</p:attrName>
                                        </p:attrNameLst>
                                      </p:cBhvr>
                                      <p:to>
                                        <p:strVal val="visible"/>
                                      </p:to>
                                    </p:set>
                                    <p:anim calcmode="lin" valueType="num">
                                      <p:cBhvr>
                                        <p:cTn id="16" dur="2000" fill="hold"/>
                                        <p:tgtEl>
                                          <p:spTgt spid="11270">
                                            <p:txEl>
                                              <p:pRg st="2" end="2"/>
                                            </p:txEl>
                                          </p:spTgt>
                                        </p:tgtEl>
                                        <p:attrNameLst>
                                          <p:attrName>ppt_w</p:attrName>
                                        </p:attrNameLst>
                                      </p:cBhvr>
                                      <p:tavLst>
                                        <p:tav tm="0">
                                          <p:val>
                                            <p:strVal val="#ppt_w*0.05"/>
                                          </p:val>
                                        </p:tav>
                                        <p:tav tm="100000">
                                          <p:val>
                                            <p:strVal val="#ppt_w"/>
                                          </p:val>
                                        </p:tav>
                                      </p:tavLst>
                                    </p:anim>
                                    <p:anim calcmode="lin" valueType="num">
                                      <p:cBhvr>
                                        <p:cTn id="17" dur="2000" fill="hold"/>
                                        <p:tgtEl>
                                          <p:spTgt spid="11270">
                                            <p:txEl>
                                              <p:pRg st="2" end="2"/>
                                            </p:txEl>
                                          </p:spTgt>
                                        </p:tgtEl>
                                        <p:attrNameLst>
                                          <p:attrName>ppt_h</p:attrName>
                                        </p:attrNameLst>
                                      </p:cBhvr>
                                      <p:tavLst>
                                        <p:tav tm="0">
                                          <p:val>
                                            <p:strVal val="#ppt_h"/>
                                          </p:val>
                                        </p:tav>
                                        <p:tav tm="100000">
                                          <p:val>
                                            <p:strVal val="#ppt_h"/>
                                          </p:val>
                                        </p:tav>
                                      </p:tavLst>
                                    </p:anim>
                                    <p:anim calcmode="lin" valueType="num">
                                      <p:cBhvr>
                                        <p:cTn id="18" dur="2000" fill="hold"/>
                                        <p:tgtEl>
                                          <p:spTgt spid="11270">
                                            <p:txEl>
                                              <p:pRg st="2" end="2"/>
                                            </p:txEl>
                                          </p:spTgt>
                                        </p:tgtEl>
                                        <p:attrNameLst>
                                          <p:attrName>ppt_x</p:attrName>
                                        </p:attrNameLst>
                                      </p:cBhvr>
                                      <p:tavLst>
                                        <p:tav tm="0">
                                          <p:val>
                                            <p:strVal val="#ppt_x-.2"/>
                                          </p:val>
                                        </p:tav>
                                        <p:tav tm="100000">
                                          <p:val>
                                            <p:strVal val="#ppt_x"/>
                                          </p:val>
                                        </p:tav>
                                      </p:tavLst>
                                    </p:anim>
                                    <p:anim calcmode="lin" valueType="num">
                                      <p:cBhvr>
                                        <p:cTn id="19" dur="2000" fill="hold"/>
                                        <p:tgtEl>
                                          <p:spTgt spid="11270">
                                            <p:txEl>
                                              <p:pRg st="2" end="2"/>
                                            </p:txEl>
                                          </p:spTgt>
                                        </p:tgtEl>
                                        <p:attrNameLst>
                                          <p:attrName>ppt_y</p:attrName>
                                        </p:attrNameLst>
                                      </p:cBhvr>
                                      <p:tavLst>
                                        <p:tav tm="0">
                                          <p:val>
                                            <p:strVal val="#ppt_y"/>
                                          </p:val>
                                        </p:tav>
                                        <p:tav tm="100000">
                                          <p:val>
                                            <p:strVal val="#ppt_y"/>
                                          </p:val>
                                        </p:tav>
                                      </p:tavLst>
                                    </p:anim>
                                    <p:animEffect transition="in" filter="fade">
                                      <p:cBhvr>
                                        <p:cTn id="20" dur="2000"/>
                                        <p:tgtEl>
                                          <p:spTgt spid="11270">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11270">
                                            <p:txEl>
                                              <p:pRg st="3" end="3"/>
                                            </p:txEl>
                                          </p:spTgt>
                                        </p:tgtEl>
                                        <p:attrNameLst>
                                          <p:attrName>style.visibility</p:attrName>
                                        </p:attrNameLst>
                                      </p:cBhvr>
                                      <p:to>
                                        <p:strVal val="visible"/>
                                      </p:to>
                                    </p:set>
                                    <p:anim calcmode="lin" valueType="num">
                                      <p:cBhvr>
                                        <p:cTn id="25" dur="2000" fill="hold"/>
                                        <p:tgtEl>
                                          <p:spTgt spid="11270">
                                            <p:txEl>
                                              <p:pRg st="3" end="3"/>
                                            </p:txEl>
                                          </p:spTgt>
                                        </p:tgtEl>
                                        <p:attrNameLst>
                                          <p:attrName>ppt_w</p:attrName>
                                        </p:attrNameLst>
                                      </p:cBhvr>
                                      <p:tavLst>
                                        <p:tav tm="0">
                                          <p:val>
                                            <p:strVal val="#ppt_w*0.05"/>
                                          </p:val>
                                        </p:tav>
                                        <p:tav tm="100000">
                                          <p:val>
                                            <p:strVal val="#ppt_w"/>
                                          </p:val>
                                        </p:tav>
                                      </p:tavLst>
                                    </p:anim>
                                    <p:anim calcmode="lin" valueType="num">
                                      <p:cBhvr>
                                        <p:cTn id="26" dur="2000" fill="hold"/>
                                        <p:tgtEl>
                                          <p:spTgt spid="11270">
                                            <p:txEl>
                                              <p:pRg st="3" end="3"/>
                                            </p:txEl>
                                          </p:spTgt>
                                        </p:tgtEl>
                                        <p:attrNameLst>
                                          <p:attrName>ppt_h</p:attrName>
                                        </p:attrNameLst>
                                      </p:cBhvr>
                                      <p:tavLst>
                                        <p:tav tm="0">
                                          <p:val>
                                            <p:strVal val="#ppt_h"/>
                                          </p:val>
                                        </p:tav>
                                        <p:tav tm="100000">
                                          <p:val>
                                            <p:strVal val="#ppt_h"/>
                                          </p:val>
                                        </p:tav>
                                      </p:tavLst>
                                    </p:anim>
                                    <p:anim calcmode="lin" valueType="num">
                                      <p:cBhvr>
                                        <p:cTn id="27" dur="2000" fill="hold"/>
                                        <p:tgtEl>
                                          <p:spTgt spid="11270">
                                            <p:txEl>
                                              <p:pRg st="3" end="3"/>
                                            </p:txEl>
                                          </p:spTgt>
                                        </p:tgtEl>
                                        <p:attrNameLst>
                                          <p:attrName>ppt_x</p:attrName>
                                        </p:attrNameLst>
                                      </p:cBhvr>
                                      <p:tavLst>
                                        <p:tav tm="0">
                                          <p:val>
                                            <p:strVal val="#ppt_x-.2"/>
                                          </p:val>
                                        </p:tav>
                                        <p:tav tm="100000">
                                          <p:val>
                                            <p:strVal val="#ppt_x"/>
                                          </p:val>
                                        </p:tav>
                                      </p:tavLst>
                                    </p:anim>
                                    <p:anim calcmode="lin" valueType="num">
                                      <p:cBhvr>
                                        <p:cTn id="28" dur="2000" fill="hold"/>
                                        <p:tgtEl>
                                          <p:spTgt spid="11270">
                                            <p:txEl>
                                              <p:pRg st="3" end="3"/>
                                            </p:txEl>
                                          </p:spTgt>
                                        </p:tgtEl>
                                        <p:attrNameLst>
                                          <p:attrName>ppt_y</p:attrName>
                                        </p:attrNameLst>
                                      </p:cBhvr>
                                      <p:tavLst>
                                        <p:tav tm="0">
                                          <p:val>
                                            <p:strVal val="#ppt_y"/>
                                          </p:val>
                                        </p:tav>
                                        <p:tav tm="100000">
                                          <p:val>
                                            <p:strVal val="#ppt_y"/>
                                          </p:val>
                                        </p:tav>
                                      </p:tavLst>
                                    </p:anim>
                                    <p:animEffect transition="in" filter="fade">
                                      <p:cBhvr>
                                        <p:cTn id="29" dur="2000"/>
                                        <p:tgtEl>
                                          <p:spTgt spid="11270">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11270">
                                            <p:txEl>
                                              <p:pRg st="5" end="5"/>
                                            </p:txEl>
                                          </p:spTgt>
                                        </p:tgtEl>
                                        <p:attrNameLst>
                                          <p:attrName>style.visibility</p:attrName>
                                        </p:attrNameLst>
                                      </p:cBhvr>
                                      <p:to>
                                        <p:strVal val="visible"/>
                                      </p:to>
                                    </p:set>
                                    <p:anim calcmode="lin" valueType="num">
                                      <p:cBhvr>
                                        <p:cTn id="34" dur="2000" fill="hold"/>
                                        <p:tgtEl>
                                          <p:spTgt spid="11270">
                                            <p:txEl>
                                              <p:pRg st="5" end="5"/>
                                            </p:txEl>
                                          </p:spTgt>
                                        </p:tgtEl>
                                        <p:attrNameLst>
                                          <p:attrName>ppt_w</p:attrName>
                                        </p:attrNameLst>
                                      </p:cBhvr>
                                      <p:tavLst>
                                        <p:tav tm="0">
                                          <p:val>
                                            <p:strVal val="#ppt_w*0.05"/>
                                          </p:val>
                                        </p:tav>
                                        <p:tav tm="100000">
                                          <p:val>
                                            <p:strVal val="#ppt_w"/>
                                          </p:val>
                                        </p:tav>
                                      </p:tavLst>
                                    </p:anim>
                                    <p:anim calcmode="lin" valueType="num">
                                      <p:cBhvr>
                                        <p:cTn id="35" dur="2000" fill="hold"/>
                                        <p:tgtEl>
                                          <p:spTgt spid="11270">
                                            <p:txEl>
                                              <p:pRg st="5" end="5"/>
                                            </p:txEl>
                                          </p:spTgt>
                                        </p:tgtEl>
                                        <p:attrNameLst>
                                          <p:attrName>ppt_h</p:attrName>
                                        </p:attrNameLst>
                                      </p:cBhvr>
                                      <p:tavLst>
                                        <p:tav tm="0">
                                          <p:val>
                                            <p:strVal val="#ppt_h"/>
                                          </p:val>
                                        </p:tav>
                                        <p:tav tm="100000">
                                          <p:val>
                                            <p:strVal val="#ppt_h"/>
                                          </p:val>
                                        </p:tav>
                                      </p:tavLst>
                                    </p:anim>
                                    <p:anim calcmode="lin" valueType="num">
                                      <p:cBhvr>
                                        <p:cTn id="36" dur="2000" fill="hold"/>
                                        <p:tgtEl>
                                          <p:spTgt spid="11270">
                                            <p:txEl>
                                              <p:pRg st="5" end="5"/>
                                            </p:txEl>
                                          </p:spTgt>
                                        </p:tgtEl>
                                        <p:attrNameLst>
                                          <p:attrName>ppt_x</p:attrName>
                                        </p:attrNameLst>
                                      </p:cBhvr>
                                      <p:tavLst>
                                        <p:tav tm="0">
                                          <p:val>
                                            <p:strVal val="#ppt_x-.2"/>
                                          </p:val>
                                        </p:tav>
                                        <p:tav tm="100000">
                                          <p:val>
                                            <p:strVal val="#ppt_x"/>
                                          </p:val>
                                        </p:tav>
                                      </p:tavLst>
                                    </p:anim>
                                    <p:anim calcmode="lin" valueType="num">
                                      <p:cBhvr>
                                        <p:cTn id="37" dur="2000" fill="hold"/>
                                        <p:tgtEl>
                                          <p:spTgt spid="11270">
                                            <p:txEl>
                                              <p:pRg st="5" end="5"/>
                                            </p:txEl>
                                          </p:spTgt>
                                        </p:tgtEl>
                                        <p:attrNameLst>
                                          <p:attrName>ppt_y</p:attrName>
                                        </p:attrNameLst>
                                      </p:cBhvr>
                                      <p:tavLst>
                                        <p:tav tm="0">
                                          <p:val>
                                            <p:strVal val="#ppt_y"/>
                                          </p:val>
                                        </p:tav>
                                        <p:tav tm="100000">
                                          <p:val>
                                            <p:strVal val="#ppt_y"/>
                                          </p:val>
                                        </p:tav>
                                      </p:tavLst>
                                    </p:anim>
                                    <p:animEffect transition="in" filter="fade">
                                      <p:cBhvr>
                                        <p:cTn id="38" dur="2000"/>
                                        <p:tgtEl>
                                          <p:spTgt spid="1127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2800" b="1"/>
              <a:t>SS7G8c: Compare and contrast the prominent religions in Southwest Asia (Middle East): Judaism, Islam, and Christianity.</a:t>
            </a:r>
          </a:p>
        </p:txBody>
      </p:sp>
      <p:sp>
        <p:nvSpPr>
          <p:cNvPr id="13316" name="Rectangle 4"/>
          <p:cNvSpPr>
            <a:spLocks noGrp="1" noChangeArrowheads="1"/>
          </p:cNvSpPr>
          <p:nvPr>
            <p:ph type="body" sz="half" idx="1"/>
          </p:nvPr>
        </p:nvSpPr>
        <p:spPr>
          <a:xfrm>
            <a:off x="457200" y="1600200"/>
            <a:ext cx="3657600" cy="4525963"/>
          </a:xfrm>
        </p:spPr>
        <p:txBody>
          <a:bodyPr/>
          <a:lstStyle/>
          <a:p>
            <a:pPr eaLnBrk="1" hangingPunct="1">
              <a:lnSpc>
                <a:spcPct val="80000"/>
              </a:lnSpc>
            </a:pPr>
            <a:r>
              <a:rPr lang="en-US" altLang="en-US" sz="2000"/>
              <a:t>Abraham’s descendants multiplied as the twelve tribes of Israel and entered Egypt, where they were eventually enslaved. </a:t>
            </a:r>
          </a:p>
          <a:p>
            <a:pPr eaLnBrk="1" hangingPunct="1">
              <a:lnSpc>
                <a:spcPct val="80000"/>
              </a:lnSpc>
            </a:pPr>
            <a:endParaRPr lang="en-US" altLang="en-US" sz="2000"/>
          </a:p>
          <a:p>
            <a:pPr eaLnBrk="1" hangingPunct="1">
              <a:lnSpc>
                <a:spcPct val="80000"/>
              </a:lnSpc>
            </a:pPr>
            <a:r>
              <a:rPr lang="en-US" altLang="en-US" sz="2000"/>
              <a:t>Moses led the Jews out from captivity in Egypt.</a:t>
            </a:r>
          </a:p>
          <a:p>
            <a:pPr eaLnBrk="1" hangingPunct="1">
              <a:lnSpc>
                <a:spcPct val="80000"/>
              </a:lnSpc>
            </a:pPr>
            <a:endParaRPr lang="en-US" altLang="en-US" sz="2000"/>
          </a:p>
          <a:p>
            <a:pPr eaLnBrk="1" hangingPunct="1">
              <a:lnSpc>
                <a:spcPct val="80000"/>
              </a:lnSpc>
            </a:pPr>
            <a:r>
              <a:rPr lang="en-US" altLang="en-US" sz="2000"/>
              <a:t>Jewish civilization after the exodus prospered in the kingdoms of Israel and Judah, originally headed by powerful kings like Saul, David and Solomon, who built the first great temple in Jerusalem. </a:t>
            </a:r>
          </a:p>
        </p:txBody>
      </p:sp>
      <p:pic>
        <p:nvPicPr>
          <p:cNvPr id="13318" name="Picture 6" descr="moses cartoo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267200" y="1676400"/>
            <a:ext cx="4495800" cy="3290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9" name="Text Box 7"/>
          <p:cNvSpPr txBox="1">
            <a:spLocks noChangeArrowheads="1"/>
          </p:cNvSpPr>
          <p:nvPr/>
        </p:nvSpPr>
        <p:spPr bwMode="auto">
          <a:xfrm>
            <a:off x="4800600" y="5105400"/>
            <a:ext cx="4114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What it may have been like fishing with Moses.  </a:t>
            </a:r>
            <a:r>
              <a:rPr lang="en-US" altLang="en-US" sz="1800">
                <a:sym typeface="Wingdings" panose="05000000000000000000" pitchFamily="2" charset="2"/>
              </a:rPr>
              <a:t></a:t>
            </a:r>
            <a:endParaRPr lang="en-US" altLang="en-US" sz="18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Effect transition="in" filter="dissolve">
                                      <p:cBhvr>
                                        <p:cTn id="7" dur="1000"/>
                                        <p:tgtEl>
                                          <p:spTgt spid="1331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6">
                                            <p:txEl>
                                              <p:pRg st="2" end="2"/>
                                            </p:txEl>
                                          </p:spTgt>
                                        </p:tgtEl>
                                        <p:attrNameLst>
                                          <p:attrName>style.visibility</p:attrName>
                                        </p:attrNameLst>
                                      </p:cBhvr>
                                      <p:to>
                                        <p:strVal val="visible"/>
                                      </p:to>
                                    </p:set>
                                    <p:animEffect transition="in" filter="dissolve">
                                      <p:cBhvr>
                                        <p:cTn id="12" dur="1000"/>
                                        <p:tgtEl>
                                          <p:spTgt spid="1331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16">
                                            <p:txEl>
                                              <p:pRg st="4" end="4"/>
                                            </p:txEl>
                                          </p:spTgt>
                                        </p:tgtEl>
                                        <p:attrNameLst>
                                          <p:attrName>style.visibility</p:attrName>
                                        </p:attrNameLst>
                                      </p:cBhvr>
                                      <p:to>
                                        <p:strVal val="visible"/>
                                      </p:to>
                                    </p:set>
                                    <p:animEffect transition="in" filter="dissolve">
                                      <p:cBhvr>
                                        <p:cTn id="17" dur="1000"/>
                                        <p:tgtEl>
                                          <p:spTgt spid="13316">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3318"/>
                                        </p:tgtEl>
                                        <p:attrNameLst>
                                          <p:attrName>style.visibility</p:attrName>
                                        </p:attrNameLst>
                                      </p:cBhvr>
                                      <p:to>
                                        <p:strVal val="visible"/>
                                      </p:to>
                                    </p:set>
                                    <p:animEffect transition="in" filter="dissolve">
                                      <p:cBhvr>
                                        <p:cTn id="22" dur="500"/>
                                        <p:tgtEl>
                                          <p:spTgt spid="133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319"/>
                                        </p:tgtEl>
                                        <p:attrNameLst>
                                          <p:attrName>style.visibility</p:attrName>
                                        </p:attrNameLst>
                                      </p:cBhvr>
                                      <p:to>
                                        <p:strVal val="visible"/>
                                      </p:to>
                                    </p:set>
                                    <p:anim calcmode="lin" valueType="num">
                                      <p:cBhvr additive="base">
                                        <p:cTn id="27" dur="500" fill="hold"/>
                                        <p:tgtEl>
                                          <p:spTgt spid="13319"/>
                                        </p:tgtEl>
                                        <p:attrNameLst>
                                          <p:attrName>ppt_x</p:attrName>
                                        </p:attrNameLst>
                                      </p:cBhvr>
                                      <p:tavLst>
                                        <p:tav tm="0">
                                          <p:val>
                                            <p:strVal val="#ppt_x"/>
                                          </p:val>
                                        </p:tav>
                                        <p:tav tm="100000">
                                          <p:val>
                                            <p:strVal val="#ppt_x"/>
                                          </p:val>
                                        </p:tav>
                                      </p:tavLst>
                                    </p:anim>
                                    <p:anim calcmode="lin" valueType="num">
                                      <p:cBhvr additive="base">
                                        <p:cTn id="28" dur="500" fill="hold"/>
                                        <p:tgtEl>
                                          <p:spTgt spid="133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p"/>
      <p:bldP spid="133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b="1"/>
              <a:t>Jewish beliefs cont.</a:t>
            </a:r>
          </a:p>
        </p:txBody>
      </p:sp>
      <p:sp>
        <p:nvSpPr>
          <p:cNvPr id="24580" name="Rectangle 4"/>
          <p:cNvSpPr>
            <a:spLocks noGrp="1" noChangeArrowheads="1"/>
          </p:cNvSpPr>
          <p:nvPr>
            <p:ph type="body" sz="half" idx="1"/>
          </p:nvPr>
        </p:nvSpPr>
        <p:spPr/>
        <p:txBody>
          <a:bodyPr/>
          <a:lstStyle/>
          <a:p>
            <a:pPr eaLnBrk="1" hangingPunct="1">
              <a:lnSpc>
                <a:spcPct val="90000"/>
              </a:lnSpc>
            </a:pPr>
            <a:r>
              <a:rPr lang="en-US" altLang="en-US" sz="2000"/>
              <a:t>The name for a Jewish place of worship is a </a:t>
            </a:r>
            <a:r>
              <a:rPr lang="en-US" altLang="en-US" sz="2400" b="1" u="sng"/>
              <a:t>synagogue</a:t>
            </a:r>
            <a:r>
              <a:rPr lang="en-US" altLang="en-US" sz="2000"/>
              <a:t>.</a:t>
            </a:r>
          </a:p>
          <a:p>
            <a:pPr eaLnBrk="1" hangingPunct="1">
              <a:lnSpc>
                <a:spcPct val="90000"/>
              </a:lnSpc>
            </a:pPr>
            <a:r>
              <a:rPr lang="en-US" altLang="en-US" sz="2000"/>
              <a:t>The Hebrew word for God is </a:t>
            </a:r>
            <a:r>
              <a:rPr lang="en-US" altLang="en-US" sz="2400" b="1" u="sng"/>
              <a:t>Yahweh</a:t>
            </a:r>
            <a:r>
              <a:rPr lang="en-US" altLang="en-US" sz="2000"/>
              <a:t>.</a:t>
            </a:r>
          </a:p>
        </p:txBody>
      </p:sp>
      <p:pic>
        <p:nvPicPr>
          <p:cNvPr id="11268" name="Picture 6" descr="budapest_great_synagogu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24463" y="1600200"/>
            <a:ext cx="2916237"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9" name="Text Box 7"/>
          <p:cNvSpPr txBox="1">
            <a:spLocks noChangeArrowheads="1"/>
          </p:cNvSpPr>
          <p:nvPr/>
        </p:nvSpPr>
        <p:spPr bwMode="auto">
          <a:xfrm>
            <a:off x="5410200" y="5715000"/>
            <a:ext cx="2895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i="1"/>
              <a:t>The magnificent Great Synagogue of Budapest, Hungary.</a:t>
            </a:r>
            <a:r>
              <a:rPr lang="en-US" altLang="en-US" sz="1800"/>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Effect transition="in" filter="fade">
                                      <p:cBhvr>
                                        <p:cTn id="7" dur="1000"/>
                                        <p:tgtEl>
                                          <p:spTgt spid="24580">
                                            <p:txEl>
                                              <p:pRg st="0" end="0"/>
                                            </p:txEl>
                                          </p:spTgt>
                                        </p:tgtEl>
                                      </p:cBhvr>
                                    </p:animEffect>
                                    <p:anim calcmode="lin" valueType="num">
                                      <p:cBhvr>
                                        <p:cTn id="8" dur="1000" fill="hold"/>
                                        <p:tgtEl>
                                          <p:spTgt spid="2458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58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580">
                                            <p:txEl>
                                              <p:pRg st="1" end="1"/>
                                            </p:txEl>
                                          </p:spTgt>
                                        </p:tgtEl>
                                        <p:attrNameLst>
                                          <p:attrName>style.visibility</p:attrName>
                                        </p:attrNameLst>
                                      </p:cBhvr>
                                      <p:to>
                                        <p:strVal val="visible"/>
                                      </p:to>
                                    </p:set>
                                    <p:animEffect transition="in" filter="fade">
                                      <p:cBhvr>
                                        <p:cTn id="14" dur="1000"/>
                                        <p:tgtEl>
                                          <p:spTgt spid="24580">
                                            <p:txEl>
                                              <p:pRg st="1" end="1"/>
                                            </p:txEl>
                                          </p:spTgt>
                                        </p:tgtEl>
                                      </p:cBhvr>
                                    </p:animEffect>
                                    <p:anim calcmode="lin" valueType="num">
                                      <p:cBhvr>
                                        <p:cTn id="15" dur="1000" fill="hold"/>
                                        <p:tgtEl>
                                          <p:spTgt spid="2458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58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z="4000" b="1"/>
              <a:t>Has anyone heard of these Jewish Holidays?</a:t>
            </a:r>
          </a:p>
        </p:txBody>
      </p:sp>
      <p:sp>
        <p:nvSpPr>
          <p:cNvPr id="26629" name="Rectangle 5"/>
          <p:cNvSpPr>
            <a:spLocks noGrp="1" noChangeArrowheads="1"/>
          </p:cNvSpPr>
          <p:nvPr>
            <p:ph type="body" sz="half" idx="2"/>
          </p:nvPr>
        </p:nvSpPr>
        <p:spPr/>
        <p:txBody>
          <a:bodyPr/>
          <a:lstStyle/>
          <a:p>
            <a:pPr eaLnBrk="1" hangingPunct="1">
              <a:lnSpc>
                <a:spcPct val="80000"/>
              </a:lnSpc>
            </a:pPr>
            <a:r>
              <a:rPr lang="en-US" altLang="en-US" sz="1600" b="1"/>
              <a:t>Rosh Hashanah: </a:t>
            </a:r>
            <a:r>
              <a:rPr lang="en-US" altLang="en-US" sz="1600"/>
              <a:t>The beginning of the Jewish New Year</a:t>
            </a:r>
            <a:br>
              <a:rPr lang="en-US" altLang="en-US" sz="1600"/>
            </a:br>
            <a:endParaRPr lang="en-US" altLang="en-US" sz="1600"/>
          </a:p>
          <a:p>
            <a:pPr eaLnBrk="1" hangingPunct="1">
              <a:lnSpc>
                <a:spcPct val="80000"/>
              </a:lnSpc>
            </a:pPr>
            <a:r>
              <a:rPr lang="en-US" altLang="en-US" sz="1600" b="1"/>
              <a:t>Yom Kippur: </a:t>
            </a:r>
            <a:r>
              <a:rPr lang="en-US" altLang="en-US" sz="1600"/>
              <a:t>The Day of Atonement, the last 10 days of penitence which marks the opening of the New Year.</a:t>
            </a:r>
            <a:br>
              <a:rPr lang="en-US" altLang="en-US" sz="1600"/>
            </a:br>
            <a:endParaRPr lang="en-US" altLang="en-US" sz="1600"/>
          </a:p>
          <a:p>
            <a:pPr eaLnBrk="1" hangingPunct="1">
              <a:lnSpc>
                <a:spcPct val="80000"/>
              </a:lnSpc>
            </a:pPr>
            <a:r>
              <a:rPr lang="en-US" altLang="en-US" sz="1600" b="1"/>
              <a:t>Hanukkah: </a:t>
            </a:r>
            <a:r>
              <a:rPr lang="en-US" altLang="en-US" sz="1600"/>
              <a:t>An eight day festival which commemorates the re-dedication of the temple in Jerusalem after expelling the occupying Syrians in 164 BCE</a:t>
            </a:r>
            <a:br>
              <a:rPr lang="en-US" altLang="en-US" sz="1600"/>
            </a:br>
            <a:endParaRPr lang="en-US" altLang="en-US" sz="1600"/>
          </a:p>
          <a:p>
            <a:pPr eaLnBrk="1" hangingPunct="1">
              <a:lnSpc>
                <a:spcPct val="80000"/>
              </a:lnSpc>
            </a:pPr>
            <a:r>
              <a:rPr lang="en-US" altLang="en-US" sz="1600" b="1"/>
              <a:t>Passover : </a:t>
            </a:r>
            <a:r>
              <a:rPr lang="en-US" altLang="en-US" sz="1600"/>
              <a:t>Week long memorial retelling the Israelites’ release from Egypt </a:t>
            </a:r>
            <a:br>
              <a:rPr lang="en-US" altLang="en-US" sz="1600"/>
            </a:br>
            <a:endParaRPr lang="en-US" altLang="en-US" sz="1600"/>
          </a:p>
          <a:p>
            <a:pPr eaLnBrk="1" hangingPunct="1">
              <a:lnSpc>
                <a:spcPct val="80000"/>
              </a:lnSpc>
            </a:pPr>
            <a:r>
              <a:rPr lang="en-US" altLang="en-US" sz="1600" b="1"/>
              <a:t>Bar Mitzvah: </a:t>
            </a:r>
            <a:r>
              <a:rPr lang="en-US" altLang="en-US" sz="1600"/>
              <a:t>Coming of age for boys aged 13. In liberal traditions, an equivalent ceremony (Bat Mitzvah) is carried out for girls</a:t>
            </a:r>
            <a:br>
              <a:rPr lang="en-US" altLang="en-US" sz="1600"/>
            </a:br>
            <a:endParaRPr lang="en-US" altLang="en-US" sz="1600"/>
          </a:p>
          <a:p>
            <a:pPr eaLnBrk="1" hangingPunct="1">
              <a:lnSpc>
                <a:spcPct val="80000"/>
              </a:lnSpc>
            </a:pPr>
            <a:r>
              <a:rPr lang="en-US" altLang="en-US" sz="1600" b="1"/>
              <a:t>Shabbat </a:t>
            </a:r>
            <a:r>
              <a:rPr lang="en-US" altLang="en-US" sz="1600"/>
              <a:t>(Sabbath): Day of rest, worship and fasting, from sunset Friday to sunset Saturday </a:t>
            </a:r>
          </a:p>
        </p:txBody>
      </p:sp>
      <p:pic>
        <p:nvPicPr>
          <p:cNvPr id="12292" name="Picture 6" descr="barmitzvah"/>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143000" y="1676400"/>
            <a:ext cx="2336800" cy="350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3" name="Text Box 7"/>
          <p:cNvSpPr txBox="1">
            <a:spLocks noChangeArrowheads="1"/>
          </p:cNvSpPr>
          <p:nvPr/>
        </p:nvSpPr>
        <p:spPr bwMode="auto">
          <a:xfrm>
            <a:off x="533400" y="5410200"/>
            <a:ext cx="3276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i="1"/>
              <a:t>At the age of 13, a Jewish boy reads the Torah for the first time and promises to keep God's commandments</a:t>
            </a:r>
            <a:r>
              <a:rPr lang="en-US" altLang="en-US" sz="1800"/>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6629">
                                            <p:txEl>
                                              <p:pRg st="0" end="0"/>
                                            </p:txEl>
                                          </p:spTgt>
                                        </p:tgtEl>
                                        <p:attrNameLst>
                                          <p:attrName>style.visibility</p:attrName>
                                        </p:attrNameLst>
                                      </p:cBhvr>
                                      <p:to>
                                        <p:strVal val="visible"/>
                                      </p:to>
                                    </p:set>
                                    <p:anim calcmode="lin" valueType="num">
                                      <p:cBhvr>
                                        <p:cTn id="7" dur="1000" fill="hold"/>
                                        <p:tgtEl>
                                          <p:spTgt spid="2662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662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662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662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6629">
                                            <p:txEl>
                                              <p:pRg st="1" end="1"/>
                                            </p:txEl>
                                          </p:spTgt>
                                        </p:tgtEl>
                                        <p:attrNameLst>
                                          <p:attrName>style.visibility</p:attrName>
                                        </p:attrNameLst>
                                      </p:cBhvr>
                                      <p:to>
                                        <p:strVal val="visible"/>
                                      </p:to>
                                    </p:set>
                                    <p:anim calcmode="lin" valueType="num">
                                      <p:cBhvr>
                                        <p:cTn id="15" dur="1000" fill="hold"/>
                                        <p:tgtEl>
                                          <p:spTgt spid="26629">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6629">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662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662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6629">
                                            <p:txEl>
                                              <p:pRg st="2" end="2"/>
                                            </p:txEl>
                                          </p:spTgt>
                                        </p:tgtEl>
                                        <p:attrNameLst>
                                          <p:attrName>style.visibility</p:attrName>
                                        </p:attrNameLst>
                                      </p:cBhvr>
                                      <p:to>
                                        <p:strVal val="visible"/>
                                      </p:to>
                                    </p:set>
                                    <p:anim calcmode="lin" valueType="num">
                                      <p:cBhvr>
                                        <p:cTn id="23" dur="1000" fill="hold"/>
                                        <p:tgtEl>
                                          <p:spTgt spid="26629">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6629">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662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662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6629">
                                            <p:txEl>
                                              <p:pRg st="3" end="3"/>
                                            </p:txEl>
                                          </p:spTgt>
                                        </p:tgtEl>
                                        <p:attrNameLst>
                                          <p:attrName>style.visibility</p:attrName>
                                        </p:attrNameLst>
                                      </p:cBhvr>
                                      <p:to>
                                        <p:strVal val="visible"/>
                                      </p:to>
                                    </p:set>
                                    <p:anim calcmode="lin" valueType="num">
                                      <p:cBhvr>
                                        <p:cTn id="31" dur="1000" fill="hold"/>
                                        <p:tgtEl>
                                          <p:spTgt spid="26629">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6629">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6629">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6629">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26629">
                                            <p:txEl>
                                              <p:pRg st="4" end="4"/>
                                            </p:txEl>
                                          </p:spTgt>
                                        </p:tgtEl>
                                        <p:attrNameLst>
                                          <p:attrName>style.visibility</p:attrName>
                                        </p:attrNameLst>
                                      </p:cBhvr>
                                      <p:to>
                                        <p:strVal val="visible"/>
                                      </p:to>
                                    </p:set>
                                    <p:anim calcmode="lin" valueType="num">
                                      <p:cBhvr>
                                        <p:cTn id="39" dur="1000" fill="hold"/>
                                        <p:tgtEl>
                                          <p:spTgt spid="26629">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26629">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26629">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6629">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26629">
                                            <p:txEl>
                                              <p:pRg st="5" end="5"/>
                                            </p:txEl>
                                          </p:spTgt>
                                        </p:tgtEl>
                                        <p:attrNameLst>
                                          <p:attrName>style.visibility</p:attrName>
                                        </p:attrNameLst>
                                      </p:cBhvr>
                                      <p:to>
                                        <p:strVal val="visible"/>
                                      </p:to>
                                    </p:set>
                                    <p:anim calcmode="lin" valueType="num">
                                      <p:cBhvr>
                                        <p:cTn id="47" dur="1000" fill="hold"/>
                                        <p:tgtEl>
                                          <p:spTgt spid="26629">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26629">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26629">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6629">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b="1" u="sng">
                <a:solidFill>
                  <a:srgbClr val="C00000"/>
                </a:solidFill>
              </a:rPr>
              <a:t>Assignment</a:t>
            </a:r>
            <a:r>
              <a:rPr lang="en-US" altLang="en-US">
                <a:solidFill>
                  <a:srgbClr val="C00000"/>
                </a:solidFill>
              </a:rPr>
              <a:t> </a:t>
            </a:r>
            <a:r>
              <a:rPr lang="en-US" altLang="en-US"/>
              <a:t>– Homework if not completed in class</a:t>
            </a:r>
          </a:p>
        </p:txBody>
      </p:sp>
      <p:sp>
        <p:nvSpPr>
          <p:cNvPr id="13315" name="Content Placeholder 2"/>
          <p:cNvSpPr>
            <a:spLocks noGrp="1"/>
          </p:cNvSpPr>
          <p:nvPr>
            <p:ph sz="half" idx="1"/>
          </p:nvPr>
        </p:nvSpPr>
        <p:spPr>
          <a:xfrm>
            <a:off x="457200" y="1600200"/>
            <a:ext cx="4267200" cy="4724400"/>
          </a:xfrm>
        </p:spPr>
        <p:txBody>
          <a:bodyPr/>
          <a:lstStyle/>
          <a:p>
            <a:pPr eaLnBrk="1" hangingPunct="1"/>
            <a:r>
              <a:rPr lang="en-US" altLang="en-US">
                <a:solidFill>
                  <a:srgbClr val="00B050"/>
                </a:solidFill>
              </a:rPr>
              <a:t>Write a journal entry assuming the role of a Jewish person living in Jerusalem</a:t>
            </a:r>
          </a:p>
          <a:p>
            <a:pPr eaLnBrk="1" hangingPunct="1"/>
            <a:r>
              <a:rPr lang="en-US" altLang="en-US" b="1" u="sng">
                <a:solidFill>
                  <a:srgbClr val="00B050"/>
                </a:solidFill>
              </a:rPr>
              <a:t>Minimum 15 sentences</a:t>
            </a:r>
          </a:p>
          <a:p>
            <a:pPr eaLnBrk="1" hangingPunct="1"/>
            <a:r>
              <a:rPr lang="en-US" altLang="en-US">
                <a:solidFill>
                  <a:srgbClr val="00B050"/>
                </a:solidFill>
              </a:rPr>
              <a:t>Write this on a separate piece of paper</a:t>
            </a:r>
          </a:p>
        </p:txBody>
      </p:sp>
      <p:sp>
        <p:nvSpPr>
          <p:cNvPr id="13316" name="Text Placeholder 3"/>
          <p:cNvSpPr>
            <a:spLocks noGrp="1"/>
          </p:cNvSpPr>
          <p:nvPr>
            <p:ph type="body" sz="half" idx="2"/>
          </p:nvPr>
        </p:nvSpPr>
        <p:spPr>
          <a:xfrm>
            <a:off x="4648200" y="1447800"/>
            <a:ext cx="4419600" cy="4678363"/>
          </a:xfrm>
        </p:spPr>
        <p:txBody>
          <a:bodyPr/>
          <a:lstStyle/>
          <a:p>
            <a:pPr eaLnBrk="1" hangingPunct="1"/>
            <a:r>
              <a:rPr lang="en-US" altLang="en-US">
                <a:solidFill>
                  <a:srgbClr val="0070C0"/>
                </a:solidFill>
              </a:rPr>
              <a:t>You </a:t>
            </a:r>
            <a:r>
              <a:rPr lang="en-US" altLang="en-US" b="1" u="sng">
                <a:solidFill>
                  <a:srgbClr val="0070C0"/>
                </a:solidFill>
              </a:rPr>
              <a:t>must</a:t>
            </a:r>
            <a:r>
              <a:rPr lang="en-US" altLang="en-US">
                <a:solidFill>
                  <a:srgbClr val="0070C0"/>
                </a:solidFill>
              </a:rPr>
              <a:t> include these concepts and underline them:</a:t>
            </a:r>
          </a:p>
          <a:p>
            <a:pPr lvl="1" eaLnBrk="1" hangingPunct="1"/>
            <a:r>
              <a:rPr lang="en-US" altLang="en-US">
                <a:solidFill>
                  <a:srgbClr val="0070C0"/>
                </a:solidFill>
              </a:rPr>
              <a:t>Name of followers</a:t>
            </a:r>
          </a:p>
          <a:p>
            <a:pPr lvl="1" eaLnBrk="1" hangingPunct="1"/>
            <a:r>
              <a:rPr lang="en-US" altLang="en-US">
                <a:solidFill>
                  <a:srgbClr val="0070C0"/>
                </a:solidFill>
              </a:rPr>
              <a:t>place of origin</a:t>
            </a:r>
          </a:p>
          <a:p>
            <a:pPr lvl="1" eaLnBrk="1" hangingPunct="1"/>
            <a:r>
              <a:rPr lang="en-US" altLang="en-US">
                <a:solidFill>
                  <a:srgbClr val="0070C0"/>
                </a:solidFill>
              </a:rPr>
              <a:t>Founder</a:t>
            </a:r>
          </a:p>
          <a:p>
            <a:pPr lvl="1" eaLnBrk="1" hangingPunct="1"/>
            <a:r>
              <a:rPr lang="en-US" altLang="en-US">
                <a:solidFill>
                  <a:srgbClr val="0070C0"/>
                </a:solidFill>
              </a:rPr>
              <a:t>place of worship</a:t>
            </a:r>
          </a:p>
          <a:p>
            <a:pPr lvl="1" eaLnBrk="1" hangingPunct="1"/>
            <a:r>
              <a:rPr lang="en-US" altLang="en-US">
                <a:solidFill>
                  <a:srgbClr val="0070C0"/>
                </a:solidFill>
              </a:rPr>
              <a:t>titles of religious figures</a:t>
            </a:r>
          </a:p>
          <a:p>
            <a:pPr lvl="1" eaLnBrk="1" hangingPunct="1"/>
            <a:r>
              <a:rPr lang="en-US" altLang="en-US">
                <a:solidFill>
                  <a:srgbClr val="0070C0"/>
                </a:solidFill>
              </a:rPr>
              <a:t>At least 2 religious holidays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z="2800" b="1"/>
              <a:t>SS7G8c: Compare and contrast the prominent religions in Southwest Asia (Middle East): Judaism, Islam, and Christianity.</a:t>
            </a:r>
          </a:p>
        </p:txBody>
      </p:sp>
      <p:sp>
        <p:nvSpPr>
          <p:cNvPr id="28676" name="Rectangle 4"/>
          <p:cNvSpPr>
            <a:spLocks noGrp="1" noChangeArrowheads="1"/>
          </p:cNvSpPr>
          <p:nvPr>
            <p:ph type="body" sz="half" idx="1"/>
          </p:nvPr>
        </p:nvSpPr>
        <p:spPr/>
        <p:txBody>
          <a:bodyPr/>
          <a:lstStyle/>
          <a:p>
            <a:pPr eaLnBrk="1" hangingPunct="1">
              <a:lnSpc>
                <a:spcPct val="80000"/>
              </a:lnSpc>
            </a:pPr>
            <a:r>
              <a:rPr lang="en-US" altLang="en-US" sz="2000"/>
              <a:t>Christianity takes its name from the Greek word ‘Christ’, meaning Anointed One, whom Christians believe was Jesus, the son of God. </a:t>
            </a:r>
          </a:p>
          <a:p>
            <a:pPr eaLnBrk="1" hangingPunct="1">
              <a:lnSpc>
                <a:spcPct val="80000"/>
              </a:lnSpc>
            </a:pPr>
            <a:endParaRPr lang="en-US" altLang="en-US" sz="2000"/>
          </a:p>
          <a:p>
            <a:pPr eaLnBrk="1" hangingPunct="1">
              <a:lnSpc>
                <a:spcPct val="80000"/>
              </a:lnSpc>
            </a:pPr>
            <a:r>
              <a:rPr lang="en-US" altLang="en-US" sz="2000"/>
              <a:t>Jesus was born in Bethlehem, near Jerusalem (both considered holy cities by Christians) and grew up as a Jewish boy. </a:t>
            </a:r>
          </a:p>
          <a:p>
            <a:pPr eaLnBrk="1" hangingPunct="1">
              <a:lnSpc>
                <a:spcPct val="80000"/>
              </a:lnSpc>
            </a:pPr>
            <a:endParaRPr lang="en-US" altLang="en-US" sz="2000"/>
          </a:p>
          <a:p>
            <a:pPr eaLnBrk="1" hangingPunct="1">
              <a:lnSpc>
                <a:spcPct val="80000"/>
              </a:lnSpc>
            </a:pPr>
            <a:r>
              <a:rPr lang="en-US" altLang="en-US" sz="2000"/>
              <a:t>At about the age of 30 he began three years of traveling and teaching. He taught a new way of drawing upon the Jewish tradition.  </a:t>
            </a:r>
          </a:p>
        </p:txBody>
      </p:sp>
      <p:pic>
        <p:nvPicPr>
          <p:cNvPr id="15364" name="Picture 6" descr="Jesu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29175" y="1600200"/>
            <a:ext cx="3675063"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animEffect transition="in" filter="dissolve">
                                      <p:cBhvr>
                                        <p:cTn id="7" dur="500"/>
                                        <p:tgtEl>
                                          <p:spTgt spid="2867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676">
                                            <p:txEl>
                                              <p:pRg st="2" end="2"/>
                                            </p:txEl>
                                          </p:spTgt>
                                        </p:tgtEl>
                                        <p:attrNameLst>
                                          <p:attrName>style.visibility</p:attrName>
                                        </p:attrNameLst>
                                      </p:cBhvr>
                                      <p:to>
                                        <p:strVal val="visible"/>
                                      </p:to>
                                    </p:set>
                                    <p:animEffect transition="in" filter="dissolve">
                                      <p:cBhvr>
                                        <p:cTn id="12" dur="500"/>
                                        <p:tgtEl>
                                          <p:spTgt spid="2867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676">
                                            <p:txEl>
                                              <p:pRg st="4" end="4"/>
                                            </p:txEl>
                                          </p:spTgt>
                                        </p:tgtEl>
                                        <p:attrNameLst>
                                          <p:attrName>style.visibility</p:attrName>
                                        </p:attrNameLst>
                                      </p:cBhvr>
                                      <p:to>
                                        <p:strVal val="visible"/>
                                      </p:to>
                                    </p:set>
                                    <p:animEffect transition="in" filter="dissolve">
                                      <p:cBhvr>
                                        <p:cTn id="17" dur="500"/>
                                        <p:tgtEl>
                                          <p:spTgt spid="2867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2.24"/>
  <p:tag name="PPTVERSION" val="15"/>
  <p:tag name="TPOS" val="2"/>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33561</TotalTime>
  <Words>1618</Words>
  <Application>Microsoft Macintosh PowerPoint</Application>
  <PresentationFormat>On-screen Show (4:3)</PresentationFormat>
  <Paragraphs>124</Paragraphs>
  <Slides>25</Slides>
  <Notes>0</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Default Design</vt:lpstr>
      <vt:lpstr>Mountain Top</vt:lpstr>
      <vt:lpstr>One focus of Unit one is on the development and expansion of the world’s three major monotheistic religions.</vt:lpstr>
      <vt:lpstr>Georgia Performance Standard SS7G8</vt:lpstr>
      <vt:lpstr>SS7G8c: Compare and contrast the prominent religions in Southwest Asia (Middle East): Judaism, Islam, and Christianity.</vt:lpstr>
      <vt:lpstr>SS7G8c: Compare and contrast the prominent religions in Southwest Asia (Middle East): Judaism, Islam, and Christianity.</vt:lpstr>
      <vt:lpstr>SS7G8c: Compare and contrast the prominent religions in Southwest Asia (Middle East): Judaism, Islam, and Christianity.</vt:lpstr>
      <vt:lpstr>Jewish beliefs cont.</vt:lpstr>
      <vt:lpstr>Has anyone heard of these Jewish Holidays?</vt:lpstr>
      <vt:lpstr>Assignment – Homework if not completed in class</vt:lpstr>
      <vt:lpstr>SS7G8c: Compare and contrast the prominent religions in Southwest Asia (Middle East): Judaism, Islam, and Christianity.</vt:lpstr>
      <vt:lpstr>SS7G8c: Compare and contrast the prominent religions in Southwest Asia (Middle East): Judaism, Islam, and Christianity.</vt:lpstr>
      <vt:lpstr>Have you heard of these Christian holidays and festivals?</vt:lpstr>
      <vt:lpstr>Cathedrals</vt:lpstr>
      <vt:lpstr>Assignment – Make sure you follow ALL the directions!</vt:lpstr>
      <vt:lpstr>SS7G8c: Compare and contrast the prominent religions in Southwest Asia (Middle East): Judaism, Islam, and Christianity.</vt:lpstr>
      <vt:lpstr>SS7G8c: Compare and contrast the prominent religions in Southwest Asia (Middle East): Judaism, Islam, and Christianity.</vt:lpstr>
      <vt:lpstr>SS7G8c: Compare and contrast the prominent religions in Southwest Asia (Middle East): Judaism, Islam, and Christianity.</vt:lpstr>
      <vt:lpstr>Have you heard of any of these Islamic holidays or festivals?</vt:lpstr>
      <vt:lpstr>SS7G8c: Compare and contrast the prominent religions in Southwest Asia (Middle East): Judaism, Islam, and Christianity.</vt:lpstr>
      <vt:lpstr>PowerPoint Presentation</vt:lpstr>
      <vt:lpstr>PowerPoint Presentation</vt:lpstr>
      <vt:lpstr>Assignment – due in 8 minutes</vt:lpstr>
      <vt:lpstr>PowerPoint Presentation</vt:lpstr>
      <vt:lpstr>PowerPoint Presentation</vt:lpstr>
      <vt:lpstr>SS7G8d: Explain the reason for the division between Sunni and Shia Muslims.</vt:lpstr>
      <vt:lpstr>Assignment</vt:lpstr>
    </vt:vector>
  </TitlesOfParts>
  <Company>Paulding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focus of Unit one is on the development and expansion of the world’s three major monotheistic religions.</dc:title>
  <dc:creator>Scott Collier</dc:creator>
  <cp:lastModifiedBy>Jon Goodfriend</cp:lastModifiedBy>
  <cp:revision>115</cp:revision>
  <dcterms:created xsi:type="dcterms:W3CDTF">2007-08-05T22:02:50Z</dcterms:created>
  <dcterms:modified xsi:type="dcterms:W3CDTF">2016-08-28T23:59:27Z</dcterms:modified>
</cp:coreProperties>
</file>